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397" r:id="rId2"/>
    <p:sldId id="256" r:id="rId3"/>
    <p:sldId id="398" r:id="rId4"/>
    <p:sldId id="408" r:id="rId5"/>
    <p:sldId id="257" r:id="rId6"/>
    <p:sldId id="399" r:id="rId7"/>
    <p:sldId id="400" r:id="rId8"/>
    <p:sldId id="401" r:id="rId9"/>
    <p:sldId id="402" r:id="rId10"/>
    <p:sldId id="405" r:id="rId11"/>
    <p:sldId id="266" r:id="rId12"/>
    <p:sldId id="267" r:id="rId13"/>
    <p:sldId id="268" r:id="rId14"/>
    <p:sldId id="282" r:id="rId15"/>
    <p:sldId id="283" r:id="rId16"/>
    <p:sldId id="269" r:id="rId17"/>
    <p:sldId id="270" r:id="rId18"/>
    <p:sldId id="271" r:id="rId19"/>
    <p:sldId id="272" r:id="rId20"/>
    <p:sldId id="273" r:id="rId21"/>
    <p:sldId id="404" r:id="rId22"/>
    <p:sldId id="274" r:id="rId23"/>
    <p:sldId id="275" r:id="rId24"/>
    <p:sldId id="276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406" r:id="rId127"/>
    <p:sldId id="391" r:id="rId128"/>
    <p:sldId id="392" r:id="rId129"/>
    <p:sldId id="410" r:id="rId130"/>
    <p:sldId id="409" r:id="rId1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7E6B-327A-49BD-A0AC-9048DFFC11D9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7859-7751-4B10-8E0B-47E493094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40B1-B240-40DD-BBC2-EEB39DAD65E4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44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&#1057;&#1048;&#1055;&#1056;%20&#1045;&#1042;&#1043;&#1045;&#1053;&#1048;&#1071;.docx" TargetMode="External"/><Relationship Id="rId4" Type="http://schemas.openxmlformats.org/officeDocument/2006/relationships/hyperlink" Target="&#1057;&#1048;&#1055;&#1056;%20&#1054;&#1051;&#1045;&#1043;.docx" TargetMode="Externa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gosreest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Организационно-методические вопросы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образовательного процесса для детей с ТМНР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(тяжелыми множественными нарушениями развития)»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642918"/>
            <a:ext cx="7215238" cy="11430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№6»</a:t>
            </a: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БАЗОВАЯ ПЛОЩАДКА 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00100" y="5429264"/>
            <a:ext cx="721523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5572140"/>
            <a:ext cx="721523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err="1" smtClean="0">
                <a:solidFill>
                  <a:srgbClr val="008000"/>
                </a:solidFill>
              </a:rPr>
              <a:t>Лесосибирск</a:t>
            </a:r>
            <a:r>
              <a:rPr lang="ru-RU" sz="2800" b="1" dirty="0" smtClean="0">
                <a:solidFill>
                  <a:srgbClr val="008000"/>
                </a:solidFill>
              </a:rPr>
              <a:t>, 2016г.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584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образования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96752"/>
            <a:ext cx="8715404" cy="5544616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Прием обучающихся (заключение ПМПК);</a:t>
            </a:r>
            <a:endParaRPr lang="ru-RU" dirty="0"/>
          </a:p>
          <a:p>
            <a:pPr marL="650875" indent="-514350">
              <a:buSzPct val="90000"/>
              <a:buFont typeface="Lucida Sans" pitchFamily="34" charset="0"/>
              <a:buAutoNum type="arabicPeriod"/>
            </a:pPr>
            <a:r>
              <a:rPr lang="ru-RU" dirty="0"/>
              <a:t>психолого-педагогическое обследование </a:t>
            </a:r>
            <a:r>
              <a:rPr lang="ru-RU" dirty="0" smtClean="0"/>
              <a:t>ребенка (первичное – </a:t>
            </a:r>
            <a:r>
              <a:rPr lang="ru-RU" dirty="0" err="1" smtClean="0"/>
              <a:t>м.б</a:t>
            </a:r>
            <a:r>
              <a:rPr lang="ru-RU" dirty="0" smtClean="0"/>
              <a:t>. до заключения ПМПК);</a:t>
            </a:r>
            <a:endParaRPr lang="ru-RU" dirty="0"/>
          </a:p>
          <a:p>
            <a:pPr marL="650875" indent="-514350">
              <a:buSzPct val="90000"/>
              <a:buFont typeface="Lucida Sans" pitchFamily="34" charset="0"/>
              <a:buAutoNum type="arabicPeriod"/>
            </a:pPr>
            <a:r>
              <a:rPr lang="ru-RU" dirty="0"/>
              <a:t>разработка СИПР командой специалистов в сотрудничестве с семьей / законными представителями с учетом индивидуальных возможностей и особых образовательных потребностей обучающегося;</a:t>
            </a:r>
          </a:p>
          <a:p>
            <a:pPr marL="650875" indent="-514350">
              <a:buSzPct val="90000"/>
              <a:buFont typeface="Lucida Sans" pitchFamily="34" charset="0"/>
              <a:buAutoNum type="arabicPeriod"/>
            </a:pPr>
            <a:r>
              <a:rPr lang="ru-RU" dirty="0"/>
              <a:t>обеспечение условий реализации СИПР;</a:t>
            </a:r>
          </a:p>
          <a:p>
            <a:pPr marL="650875" indent="-514350">
              <a:buSzPct val="90000"/>
              <a:buFont typeface="Lucida Sans" pitchFamily="34" charset="0"/>
              <a:buAutoNum type="arabicPeriod"/>
            </a:pPr>
            <a:r>
              <a:rPr lang="ru-RU" dirty="0"/>
              <a:t>мониторинг и оценка результатов освоения СИПР и </a:t>
            </a:r>
            <a:r>
              <a:rPr lang="ru-RU" dirty="0" smtClean="0"/>
              <a:t>АООП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8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Предметно-практические действия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60240"/>
            <a:ext cx="8291264" cy="34849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I</a:t>
            </a:r>
            <a:r>
              <a:rPr lang="ru-RU" sz="3200" b="1" dirty="0"/>
              <a:t>. Действия с материалами.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Формирование </a:t>
            </a:r>
            <a:r>
              <a:rPr lang="ru-RU" sz="3200" dirty="0" smtClean="0"/>
              <a:t>умений сминать, разрывать, размазывать, разминать, пересыпать, переливать, наматывать материал</a:t>
            </a:r>
          </a:p>
          <a:p>
            <a:endParaRPr lang="ru-RU" sz="3200" dirty="0"/>
          </a:p>
          <a:p>
            <a:pPr>
              <a:buFont typeface="Wingdings" charset="2"/>
              <a:buChar char="ü"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514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Предметно-практические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35785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b="1" dirty="0"/>
              <a:t>II</a:t>
            </a:r>
            <a:r>
              <a:rPr lang="ru-RU" b="1" dirty="0"/>
              <a:t>. Действия с предметами.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умений:</a:t>
            </a:r>
          </a:p>
          <a:p>
            <a:pPr>
              <a:buFont typeface="Wingdings" charset="2"/>
              <a:buChar char="ü"/>
            </a:pPr>
            <a:r>
              <a:rPr lang="ru-RU" dirty="0"/>
              <a:t>захватывать, удерживать, отпускать предмет; 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встряхивать предмет, издающий звук</a:t>
            </a:r>
          </a:p>
          <a:p>
            <a:pPr>
              <a:buFont typeface="Wingdings" charset="2"/>
              <a:buChar char="ü"/>
            </a:pPr>
            <a:r>
              <a:rPr lang="ru-RU" dirty="0"/>
              <a:t>толкать предмет от себя, тянуть предмет по направлению к себе, вращать предмет, нажимать на предмет, сжимать предмет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вынимать предметы из емкости, складывать предметы в емкость, перекладывать предметы из одной емкости в другую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вставлять предметы в отверстия, нанизывать предметы на стержень, нить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0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дополнительная коммуникация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5572164" cy="5529226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b="1" dirty="0"/>
              <a:t>Формирование умения использовать в качестве средства коммуникации: </a:t>
            </a:r>
            <a:r>
              <a:rPr lang="ru-RU" dirty="0" smtClean="0"/>
              <a:t>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взгляд,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мимику,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жесты,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/>
              <a:t>з</a:t>
            </a:r>
            <a:r>
              <a:rPr lang="ru-RU" sz="2600" dirty="0" smtClean="0"/>
              <a:t>вуки,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предметы,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графические изображения, </a:t>
            </a:r>
          </a:p>
          <a:p>
            <a:pPr marL="1065276" lvl="2" indent="-342900">
              <a:buFont typeface="Wingdings" charset="2"/>
              <a:buChar char="ü"/>
            </a:pPr>
            <a:r>
              <a:rPr lang="ru-RU" sz="2600" dirty="0" smtClean="0"/>
              <a:t>знаковые системы; </a:t>
            </a:r>
          </a:p>
          <a:p>
            <a:pPr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таблицы букв, карточек с напечатанными словами, набора букв как средства </a:t>
            </a:r>
            <a:r>
              <a:rPr lang="ru-RU" dirty="0" smtClean="0"/>
              <a:t>коммуникации; </a:t>
            </a:r>
          </a:p>
          <a:p>
            <a:pPr>
              <a:buFont typeface="Wingdings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оставление </a:t>
            </a:r>
            <a:r>
              <a:rPr lang="ru-RU" dirty="0"/>
              <a:t>коммуникативных таблиц и коммуникативных тетрадей для общения в школе, до­ма и в других </a:t>
            </a:r>
            <a:r>
              <a:rPr lang="ru-RU" dirty="0" smtClean="0"/>
              <a:t>местах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своение технических коммуникативных устройств</a:t>
            </a:r>
            <a:r>
              <a:rPr lang="ru-RU" dirty="0"/>
              <a:t>. </a:t>
            </a:r>
          </a:p>
        </p:txBody>
      </p:sp>
      <p:pic>
        <p:nvPicPr>
          <p:cNvPr id="4" name="Изображение 4" descr="текст 0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388"/>
          <a:stretch/>
        </p:blipFill>
        <p:spPr>
          <a:xfrm>
            <a:off x="5959128" y="2071678"/>
            <a:ext cx="3184872" cy="4469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5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коммуникация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531149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Формирование умения </a:t>
            </a:r>
            <a:r>
              <a:rPr lang="ru-RU" b="1" dirty="0" smtClean="0"/>
              <a:t>использовать в качестве средства </a:t>
            </a:r>
            <a:r>
              <a:rPr lang="ru-RU" b="1" dirty="0"/>
              <a:t>коммуникации</a:t>
            </a:r>
            <a:r>
              <a:rPr lang="ru-RU" b="1" dirty="0" smtClean="0"/>
              <a:t>: </a:t>
            </a:r>
          </a:p>
          <a:p>
            <a:pPr marL="137160" indent="0">
              <a:buNone/>
            </a:pPr>
            <a:endParaRPr lang="ru-RU" b="1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взгляд</a:t>
            </a:r>
            <a:r>
              <a:rPr lang="ru-RU" dirty="0"/>
              <a:t>, </a:t>
            </a:r>
            <a:r>
              <a:rPr lang="ru-RU" dirty="0" smtClean="0"/>
              <a:t>мимику, </a:t>
            </a:r>
            <a:r>
              <a:rPr lang="ru-RU" dirty="0"/>
              <a:t>жест, звук, звукопроизношение, предметный </a:t>
            </a:r>
            <a:r>
              <a:rPr lang="ru-RU" dirty="0" smtClean="0"/>
              <a:t>символ;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графические изображения (фото, рисунок, пиктограмма, др. знаки, в </a:t>
            </a:r>
            <a:r>
              <a:rPr lang="ru-RU" dirty="0" err="1" smtClean="0"/>
              <a:t>т.ч</a:t>
            </a:r>
            <a:r>
              <a:rPr lang="ru-RU" dirty="0" smtClean="0"/>
              <a:t>. печатное слово, таблицу букв);</a:t>
            </a:r>
          </a:p>
          <a:p>
            <a:pPr>
              <a:buFont typeface="Wingdings" charset="2"/>
              <a:buChar char="ü"/>
            </a:pPr>
            <a:r>
              <a:rPr lang="ru-RU" dirty="0"/>
              <a:t>т</a:t>
            </a:r>
            <a:r>
              <a:rPr lang="ru-RU" dirty="0" smtClean="0"/>
              <a:t>ехнические </a:t>
            </a:r>
            <a:r>
              <a:rPr lang="ru-RU" dirty="0"/>
              <a:t>средства </a:t>
            </a:r>
            <a:r>
              <a:rPr lang="ru-RU" dirty="0" smtClean="0"/>
              <a:t>коммуникации (записывающие и синтезирующие речь).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10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844824"/>
            <a:ext cx="8286808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индивидуальные занятия с учителем-логопедом, учителем-дефектологом, педагогом-психологом и др. направлены на: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/>
              <a:t>формирование базовых учебных </a:t>
            </a:r>
            <a:r>
              <a:rPr lang="ru-RU" sz="2800" dirty="0" smtClean="0"/>
              <a:t>действий;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 smtClean="0"/>
              <a:t>формирование отдельных умений, значимых для развития ребенка с учетом его индивидуальных особенностей.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776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занятия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57150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/>
              <a:t>Коррекция отдельных сторон психической деятельности и личностной </a:t>
            </a:r>
            <a:r>
              <a:rPr lang="ru-RU" dirty="0" smtClean="0"/>
              <a:t>сферы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социально приемлемых форм поведения, сведение к минимуму проявлений деструктивного поведения: крик, агрессия, </a:t>
            </a:r>
            <a:r>
              <a:rPr lang="ru-RU" dirty="0" err="1"/>
              <a:t>самоагрессия</a:t>
            </a:r>
            <a:r>
              <a:rPr lang="ru-RU" dirty="0"/>
              <a:t>, стереотипии и др</a:t>
            </a:r>
            <a:r>
              <a:rPr lang="ru-RU" dirty="0" smtClean="0"/>
              <a:t>.;</a:t>
            </a:r>
          </a:p>
          <a:p>
            <a:pPr>
              <a:buFont typeface="Wingdings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оррекция </a:t>
            </a:r>
            <a:r>
              <a:rPr lang="ru-RU" dirty="0"/>
              <a:t>речевых расстройств и нарушений </a:t>
            </a:r>
            <a:r>
              <a:rPr lang="ru-RU" dirty="0" smtClean="0"/>
              <a:t>коммуникации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ополнительная </a:t>
            </a:r>
            <a:r>
              <a:rPr lang="ru-RU" dirty="0"/>
              <a:t>помощь в освоении отдельных действий и представлений, которые оказываются для обучающихся особенно </a:t>
            </a:r>
            <a:r>
              <a:rPr lang="ru-RU" dirty="0" smtClean="0"/>
              <a:t>трудными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индивидуальных способностей обучающихся, их творческого потенциала. </a:t>
            </a:r>
          </a:p>
          <a:p>
            <a:pPr>
              <a:buFont typeface="Wingdings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/>
            </a:r>
            <a:br>
              <a:rPr lang="ru-RU" sz="40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2.3. Программа нравственного воспитания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80728"/>
            <a:ext cx="828680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Программа предлагает следующие направления </a:t>
            </a:r>
            <a:r>
              <a:rPr lang="ru-RU" sz="2500" dirty="0" smtClean="0"/>
              <a:t>нравственного воспитания обучающихся:</a:t>
            </a:r>
            <a:endParaRPr lang="ru-RU" sz="2500" dirty="0"/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sz="2500" dirty="0"/>
              <a:t>Осмысление </a:t>
            </a:r>
            <a:r>
              <a:rPr lang="ru-RU" sz="2500" dirty="0" smtClean="0"/>
              <a:t>ценности </a:t>
            </a:r>
            <a:r>
              <a:rPr lang="ru-RU" sz="2500" dirty="0"/>
              <a:t>жизни (своей и окружающих). </a:t>
            </a:r>
            <a:endParaRPr lang="ru-RU" sz="2500" dirty="0" smtClean="0"/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sz="2500" dirty="0"/>
              <a:t>Отношение к себе и к другим, как к </a:t>
            </a:r>
            <a:r>
              <a:rPr lang="ru-RU" sz="2500" dirty="0" err="1"/>
              <a:t>самоценности</a:t>
            </a:r>
            <a:r>
              <a:rPr lang="ru-RU" sz="2500" dirty="0"/>
              <a:t>. Воспитание чувства уважения к друг другу, к человеку вообще. </a:t>
            </a:r>
            <a:endParaRPr lang="ru-RU" sz="2500" dirty="0" smtClean="0"/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sz="2500" dirty="0"/>
              <a:t>Осмысление свободы и </a:t>
            </a:r>
            <a:r>
              <a:rPr lang="ru-RU" sz="2500" dirty="0" smtClean="0"/>
              <a:t>ответственности.</a:t>
            </a:r>
          </a:p>
          <a:p>
            <a:pPr lvl="0">
              <a:buClrTx/>
              <a:buSzPct val="90000"/>
              <a:buFont typeface="Wingdings" charset="2"/>
              <a:buChar char="ü"/>
            </a:pPr>
            <a:r>
              <a:rPr lang="ru-RU" sz="2500" dirty="0"/>
              <a:t>Укрепление веры и доверия. </a:t>
            </a:r>
            <a:endParaRPr lang="ru-RU" sz="2500" dirty="0" smtClean="0"/>
          </a:p>
          <a:p>
            <a:pPr lvl="0">
              <a:buClrTx/>
              <a:buSzPct val="90000"/>
              <a:buFont typeface="Wingdings" charset="2"/>
              <a:buChar char="ü"/>
            </a:pPr>
            <a:r>
              <a:rPr lang="ru-RU" sz="2500" dirty="0"/>
              <a:t>Взаимодействие с окружающими, следуя общекультурным </a:t>
            </a:r>
            <a:r>
              <a:rPr lang="ru-RU" sz="2500" dirty="0" smtClean="0"/>
              <a:t>нормам и правилам социального поведения.</a:t>
            </a:r>
          </a:p>
          <a:p>
            <a:pPr lvl="0">
              <a:buClrTx/>
              <a:buSzPct val="90000"/>
              <a:buFont typeface="Wingdings" charset="2"/>
              <a:buChar char="ü"/>
            </a:pPr>
            <a:r>
              <a:rPr lang="ru-RU" sz="2500" dirty="0"/>
              <a:t>Ориентация в религиозных </a:t>
            </a:r>
            <a:r>
              <a:rPr lang="ru-RU" sz="2500" dirty="0" smtClean="0"/>
              <a:t>ценностях. </a:t>
            </a:r>
            <a:endParaRPr lang="ru-RU" sz="2500" dirty="0"/>
          </a:p>
          <a:p>
            <a:endParaRPr lang="ru-RU" sz="2500" i="1" dirty="0"/>
          </a:p>
        </p:txBody>
      </p:sp>
    </p:spTree>
    <p:extLst>
      <p:ext uri="{BB962C8B-B14F-4D97-AF65-F5344CB8AC3E}">
        <p14:creationId xmlns="" xmlns:p14="http://schemas.microsoft.com/office/powerpoint/2010/main" val="7761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396536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2.4. Программа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экологической культуры,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безопасного образа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/>
              <a:t>Содержание программы подробно раскрывается через программы учебных предметов, в частности: </a:t>
            </a:r>
            <a:endParaRPr lang="ru-RU" sz="3200" dirty="0" smtClean="0"/>
          </a:p>
          <a:p>
            <a:pPr marL="457200" indent="-457200">
              <a:buFont typeface="Wingdings" charset="2"/>
              <a:buChar char="Ø"/>
            </a:pPr>
            <a:r>
              <a:rPr lang="ru-RU" sz="3200" dirty="0" smtClean="0"/>
              <a:t>«</a:t>
            </a:r>
            <a:r>
              <a:rPr lang="ru-RU" sz="3200" dirty="0"/>
              <a:t>Человек» (гигиена), </a:t>
            </a:r>
            <a:endParaRPr lang="ru-RU" sz="3200" dirty="0" smtClean="0"/>
          </a:p>
          <a:p>
            <a:pPr marL="457200" indent="-457200">
              <a:buFont typeface="Wingdings" charset="2"/>
              <a:buChar char="Ø"/>
            </a:pPr>
            <a:r>
              <a:rPr lang="ru-RU" sz="3200" dirty="0" smtClean="0"/>
              <a:t>«</a:t>
            </a:r>
            <a:r>
              <a:rPr lang="ru-RU" sz="3200" dirty="0"/>
              <a:t>Домоводство» (здоровое питание), </a:t>
            </a:r>
            <a:endParaRPr lang="ru-RU" sz="3200" dirty="0" smtClean="0"/>
          </a:p>
          <a:p>
            <a:pPr marL="457200" indent="-457200">
              <a:buFont typeface="Wingdings" charset="2"/>
              <a:buChar char="Ø"/>
            </a:pPr>
            <a:r>
              <a:rPr lang="ru-RU" sz="3200" dirty="0" smtClean="0"/>
              <a:t>«</a:t>
            </a:r>
            <a:r>
              <a:rPr lang="ru-RU" sz="3200" dirty="0"/>
              <a:t>Человек и окружающий природный мир», </a:t>
            </a:r>
            <a:endParaRPr lang="ru-RU" sz="3200" dirty="0" smtClean="0"/>
          </a:p>
          <a:p>
            <a:pPr marL="457200" indent="-457200">
              <a:buFont typeface="Wingdings" charset="2"/>
              <a:buChar char="Ø"/>
            </a:pPr>
            <a:r>
              <a:rPr lang="ru-RU" sz="3200" dirty="0" smtClean="0"/>
              <a:t>«</a:t>
            </a:r>
            <a:r>
              <a:rPr lang="ru-RU" sz="3200" dirty="0"/>
              <a:t>Человек и окружающий социальный мир» (выполнение роли пациента у врача, поведение в экстремальной ситуации и др.)</a:t>
            </a:r>
            <a:r>
              <a:rPr lang="ru-RU" sz="3200" dirty="0" smtClean="0"/>
              <a:t>,</a:t>
            </a:r>
          </a:p>
          <a:p>
            <a:pPr marL="457200" indent="-457200">
              <a:buFont typeface="Wingdings" charset="2"/>
              <a:buChar char="Ø"/>
            </a:pPr>
            <a:r>
              <a:rPr lang="ru-RU" sz="3200" dirty="0" smtClean="0"/>
              <a:t>«</a:t>
            </a:r>
            <a:r>
              <a:rPr lang="ru-RU" sz="3200" dirty="0"/>
              <a:t>Адаптивная физкультура», </a:t>
            </a:r>
          </a:p>
          <a:p>
            <a:pPr marL="0" indent="0">
              <a:buNone/>
            </a:pPr>
            <a:r>
              <a:rPr lang="ru-RU" sz="3200" dirty="0" smtClean="0"/>
              <a:t>а </a:t>
            </a:r>
            <a:r>
              <a:rPr lang="ru-RU" sz="3200" dirty="0"/>
              <a:t>также в ходе коррекционных курсов и во внеурочной деятельности. 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20424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2.5. Программа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внеурочной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68760"/>
            <a:ext cx="8563004" cy="525658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90000"/>
              <a:buFont typeface="Wingdings" charset="2"/>
              <a:buChar char="ü"/>
            </a:pPr>
            <a:r>
              <a:rPr lang="ru-RU" dirty="0" smtClean="0"/>
              <a:t>спортивно</a:t>
            </a:r>
            <a:r>
              <a:rPr lang="ru-RU" dirty="0"/>
              <a:t>-оздоровительное, </a:t>
            </a:r>
            <a:endParaRPr lang="ru-RU" dirty="0" smtClean="0"/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dirty="0" smtClean="0"/>
              <a:t>социальное, </a:t>
            </a:r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dirty="0" smtClean="0"/>
              <a:t>нравственное</a:t>
            </a:r>
            <a:r>
              <a:rPr lang="ru-RU" dirty="0"/>
              <a:t>, </a:t>
            </a:r>
            <a:endParaRPr lang="ru-RU" dirty="0" smtClean="0"/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dirty="0" err="1" smtClean="0"/>
              <a:t>общеинтеллектуальное</a:t>
            </a:r>
            <a:r>
              <a:rPr lang="ru-RU" dirty="0" smtClean="0"/>
              <a:t>, </a:t>
            </a:r>
          </a:p>
          <a:p>
            <a:pPr>
              <a:buClrTx/>
              <a:buSzPct val="90000"/>
              <a:buFont typeface="Wingdings" charset="2"/>
              <a:buChar char="ü"/>
            </a:pPr>
            <a:r>
              <a:rPr lang="ru-RU" dirty="0" smtClean="0"/>
              <a:t>общекультурное </a:t>
            </a:r>
          </a:p>
          <a:p>
            <a:pPr marL="137160" indent="0">
              <a:buClrTx/>
              <a:buSzPct val="90000"/>
              <a:buNone/>
            </a:pPr>
            <a:r>
              <a:rPr lang="ru-RU" dirty="0" smtClean="0"/>
              <a:t>развитие </a:t>
            </a:r>
            <a:r>
              <a:rPr lang="ru-RU" dirty="0"/>
              <a:t>личности средствами физического, нравственного, эстетического, трудового воспитания. </a:t>
            </a:r>
            <a:endParaRPr lang="ru-RU" dirty="0" smtClean="0"/>
          </a:p>
          <a:p>
            <a:pPr marL="137160" indent="0">
              <a:buClrTx/>
              <a:buSzPct val="90000"/>
              <a:buNone/>
            </a:pPr>
            <a:r>
              <a:rPr lang="ru-RU" dirty="0" smtClean="0"/>
              <a:t>Внеурочная </a:t>
            </a:r>
            <a:r>
              <a:rPr lang="ru-RU" dirty="0"/>
              <a:t>деятельность также направлена на расширение контактов обучающихся с обычно развивающимися сверстниками и взаимодействие с разными </a:t>
            </a:r>
            <a:r>
              <a:rPr lang="ru-RU" dirty="0" smtClean="0"/>
              <a:t>людьми</a:t>
            </a:r>
            <a:r>
              <a:rPr lang="ru-RU" dirty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623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программ внеурочной деятельности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оциальное направление – </a:t>
            </a:r>
            <a:r>
              <a:rPr lang="ru-RU" sz="2400" b="1" dirty="0" smtClean="0"/>
              <a:t>«</a:t>
            </a:r>
            <a:r>
              <a:rPr lang="ru-RU" sz="2400" b="1" dirty="0"/>
              <a:t>Игротека</a:t>
            </a:r>
            <a:r>
              <a:rPr lang="ru-RU" sz="2400" b="1" dirty="0" smtClean="0"/>
              <a:t>», «Я-личность, </a:t>
            </a:r>
          </a:p>
          <a:p>
            <a:pPr marL="137160" indent="0">
              <a:buNone/>
            </a:pPr>
            <a:r>
              <a:rPr lang="ru-RU" sz="2400" b="1" dirty="0" smtClean="0"/>
              <a:t>я –гражданин», «Я познаю себя», «Радуга»</a:t>
            </a:r>
          </a:p>
          <a:p>
            <a:pPr marL="137160" indent="0">
              <a:buNone/>
            </a:pPr>
            <a:r>
              <a:rPr lang="ru-RU" sz="2400" dirty="0" smtClean="0"/>
              <a:t>Спортивно-оздоровительное направление –</a:t>
            </a:r>
          </a:p>
          <a:p>
            <a:pPr marL="137160" indent="0">
              <a:buNone/>
            </a:pPr>
            <a:r>
              <a:rPr lang="ru-RU" sz="2400" b="1" dirty="0" smtClean="0"/>
              <a:t>«Юный турист»</a:t>
            </a:r>
          </a:p>
          <a:p>
            <a:pPr marL="137160" indent="0">
              <a:buNone/>
            </a:pPr>
            <a:r>
              <a:rPr lang="ru-RU" sz="2400" dirty="0" smtClean="0"/>
              <a:t>Нравственное направление – </a:t>
            </a:r>
            <a:r>
              <a:rPr lang="ru-RU" sz="2400" b="1" dirty="0" smtClean="0"/>
              <a:t>«Что такое хорошо и что такое плохо», «Русские традиции»</a:t>
            </a:r>
          </a:p>
          <a:p>
            <a:pPr marL="137160" indent="0">
              <a:buNone/>
            </a:pPr>
            <a:r>
              <a:rPr lang="ru-RU" sz="2400" dirty="0" smtClean="0"/>
              <a:t>Общекультурное направление </a:t>
            </a:r>
            <a:r>
              <a:rPr lang="ru-RU" sz="2400" b="1" dirty="0" smtClean="0"/>
              <a:t>– «Волшебство красок», «Музыка для всех», «Занимательная логоритмика», «Русская глиняная игрушка»</a:t>
            </a:r>
          </a:p>
          <a:p>
            <a:pPr marL="137160" indent="0">
              <a:buNone/>
            </a:pPr>
            <a:r>
              <a:rPr lang="ru-RU" sz="2400" dirty="0" smtClean="0"/>
              <a:t>Общеинтеллектуальное направление </a:t>
            </a:r>
            <a:r>
              <a:rPr lang="ru-RU" sz="2400" b="1" dirty="0" smtClean="0"/>
              <a:t>– «Мир книги»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724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60648"/>
            <a:ext cx="8072494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АООП </a:t>
            </a:r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обучающихся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умеренной, тяжелой, глубокой умственной отсталостью (интеллектуальными нарушениями), с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ТМНР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137160" lvl="0" indent="0">
              <a:buNone/>
            </a:pPr>
            <a:r>
              <a:rPr lang="en-US" sz="3200" b="1" dirty="0" smtClean="0"/>
              <a:t>I. </a:t>
            </a:r>
            <a:r>
              <a:rPr lang="ru-RU" sz="3600" b="1" dirty="0" smtClean="0"/>
              <a:t>Целевой </a:t>
            </a:r>
            <a:r>
              <a:rPr lang="ru-RU" sz="3600" b="1" dirty="0"/>
              <a:t>раздел </a:t>
            </a:r>
            <a:endParaRPr lang="ru-RU" sz="3600" b="1" dirty="0" smtClean="0"/>
          </a:p>
          <a:p>
            <a:pPr marL="137160" lvl="0" indent="0">
              <a:buNone/>
            </a:pPr>
            <a:r>
              <a:rPr lang="en-US" sz="3600" b="1" dirty="0"/>
              <a:t>II.</a:t>
            </a:r>
            <a:r>
              <a:rPr lang="ru-RU" sz="3600" b="1" dirty="0"/>
              <a:t> Содержательный раздел </a:t>
            </a:r>
            <a:endParaRPr lang="ru-RU" sz="3600" b="1" dirty="0" smtClean="0"/>
          </a:p>
          <a:p>
            <a:pPr marL="137160" lvl="0" indent="0">
              <a:buNone/>
            </a:pPr>
            <a:r>
              <a:rPr lang="en-US" sz="3600" b="1" dirty="0"/>
              <a:t>III. </a:t>
            </a:r>
            <a:r>
              <a:rPr lang="ru-RU" sz="3600" b="1" dirty="0"/>
              <a:t>Организационный раздел</a:t>
            </a:r>
            <a:endParaRPr lang="ru-RU" sz="3600" b="1" dirty="0" smtClean="0"/>
          </a:p>
          <a:p>
            <a:pPr marL="137160" lvl="0" indent="0">
              <a:buNone/>
            </a:pPr>
            <a:endParaRPr lang="ru-RU" sz="3200" b="1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643438" y="400050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29388" y="464344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6786578" y="542926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143900" y="607220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1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36"/>
            <a:ext cx="8229600" cy="4464536"/>
          </a:xfrm>
        </p:spPr>
        <p:txBody>
          <a:bodyPr>
            <a:normAutofit/>
          </a:bodyPr>
          <a:lstStyle/>
          <a:p>
            <a:pPr marL="585216" lvl="1" indent="0">
              <a:buNone/>
            </a:pPr>
            <a:r>
              <a:rPr lang="ru-RU" sz="2800" dirty="0" smtClean="0"/>
              <a:t>3.1. Учебный план, включающий предметные и коррекционно-развивающие области, внеурочную деятельность и, являющийся основным организационным механизмом реализации АООП;</a:t>
            </a:r>
          </a:p>
          <a:p>
            <a:pPr marL="585216" lvl="1" indent="0">
              <a:buNone/>
            </a:pPr>
            <a:endParaRPr lang="ru-RU" sz="2800" dirty="0" smtClean="0"/>
          </a:p>
          <a:p>
            <a:pPr marL="585216" lvl="1" indent="0">
              <a:buNone/>
            </a:pPr>
            <a:r>
              <a:rPr lang="ru-RU" sz="2800" dirty="0" smtClean="0"/>
              <a:t>3.2. </a:t>
            </a:r>
            <a:r>
              <a:rPr lang="ru-RU" sz="2800" dirty="0"/>
              <a:t>С</a:t>
            </a:r>
            <a:r>
              <a:rPr lang="ru-RU" sz="2800" dirty="0" smtClean="0"/>
              <a:t>истема специальных условий реализации АООП. </a:t>
            </a:r>
            <a:endParaRPr lang="ru-RU" sz="2800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42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Учебный план</a:t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052696"/>
            <a:ext cx="8215370" cy="568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О</a:t>
            </a:r>
            <a:r>
              <a:rPr lang="ru-RU" sz="2800" b="1" dirty="0" smtClean="0"/>
              <a:t>пределяет</a:t>
            </a:r>
            <a:r>
              <a:rPr lang="ru-RU" sz="2800" dirty="0" smtClean="0"/>
              <a:t> </a:t>
            </a:r>
            <a:r>
              <a:rPr lang="ru-RU" sz="2800" dirty="0"/>
              <a:t>объем нагрузки обучающихся, состав и структуру </a:t>
            </a:r>
            <a:r>
              <a:rPr lang="ru-RU" sz="2800" dirty="0" smtClean="0"/>
              <a:t>предметных областей </a:t>
            </a:r>
            <a:r>
              <a:rPr lang="ru-RU" sz="2800" dirty="0"/>
              <a:t>и учебных предметов по годам обучения;</a:t>
            </a:r>
            <a:br>
              <a:rPr lang="ru-RU" sz="2800" dirty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Состоит</a:t>
            </a:r>
            <a:r>
              <a:rPr lang="ru-RU" sz="2800" dirty="0" smtClean="0"/>
              <a:t> из 2-х частей: 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514350" indent="-514350">
              <a:buSzPct val="95000"/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обязательная часть (не менее 60%);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514350" indent="-514350">
              <a:buSzPct val="95000"/>
              <a:buAutoNum type="arabicParenR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формируемая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участниками образовательных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отношений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(не более 40%)</a:t>
            </a:r>
          </a:p>
          <a:p>
            <a:pPr marL="0" indent="0">
              <a:buSzPct val="95000"/>
              <a:buNone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/>
              <a:t>В</a:t>
            </a:r>
            <a:r>
              <a:rPr lang="ru-RU" sz="2800" b="1" dirty="0" smtClean="0"/>
              <a:t>ключает</a:t>
            </a:r>
            <a:r>
              <a:rPr lang="ru-RU" sz="2800" b="1" dirty="0"/>
              <a:t>: </a:t>
            </a:r>
            <a:endParaRPr lang="ru-RU" dirty="0"/>
          </a:p>
          <a:p>
            <a:pPr marL="457200" indent="-457200">
              <a:buFont typeface="Wingdings" charset="2"/>
              <a:buChar char="Ø"/>
            </a:pPr>
            <a:r>
              <a:rPr lang="ru-RU" sz="2800" dirty="0" smtClean="0"/>
              <a:t>шесть образовательных </a:t>
            </a:r>
            <a:r>
              <a:rPr lang="ru-RU" sz="2800" dirty="0"/>
              <a:t>областей, представленных </a:t>
            </a:r>
            <a:r>
              <a:rPr lang="ru-RU" sz="2800" dirty="0" smtClean="0"/>
              <a:t>десятью учебными </a:t>
            </a:r>
            <a:r>
              <a:rPr lang="ru-RU" sz="2800" dirty="0"/>
              <a:t>предметами, </a:t>
            </a:r>
            <a:endParaRPr lang="ru-RU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ru-RU" sz="2800" dirty="0" smtClean="0"/>
              <a:t>четыре </a:t>
            </a:r>
            <a:r>
              <a:rPr lang="ru-RU" sz="2800" dirty="0"/>
              <a:t>коррекционных </a:t>
            </a:r>
            <a:r>
              <a:rPr lang="ru-RU" sz="2800" dirty="0" smtClean="0"/>
              <a:t>курса</a:t>
            </a:r>
            <a:r>
              <a:rPr lang="ru-RU" dirty="0" smtClean="0"/>
              <a:t>,</a:t>
            </a:r>
          </a:p>
          <a:p>
            <a:pPr marL="457200" indent="-457200">
              <a:buFont typeface="Wingdings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оррекционно-развивающие занятия, </a:t>
            </a:r>
          </a:p>
          <a:p>
            <a:pPr marL="457200" indent="-457200">
              <a:buFont typeface="Wingdings" charset="2"/>
              <a:buChar char="Ø"/>
            </a:pPr>
            <a:r>
              <a:rPr lang="ru-RU" dirty="0" smtClean="0"/>
              <a:t>внеурочную деятельность</a:t>
            </a:r>
          </a:p>
          <a:p>
            <a:pPr marL="457200" indent="-457200">
              <a:buFontTx/>
              <a:buChar char="-"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0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9299339"/>
              </p:ext>
            </p:extLst>
          </p:nvPr>
        </p:nvGraphicFramePr>
        <p:xfrm>
          <a:off x="107503" y="548680"/>
          <a:ext cx="8928993" cy="633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3456384"/>
                <a:gridCol w="720080"/>
                <a:gridCol w="432048"/>
                <a:gridCol w="432048"/>
                <a:gridCol w="432048"/>
                <a:gridCol w="432048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Предметные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области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Учебные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неделю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доп.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6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Обязательная часть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Язык и речевая практика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 Речь и альтернативная коммуникация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2.1.Математические представления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Окружающий мир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 Окружающий природный  мир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 Домоводство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 Окружающий социальный мир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Искусство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 Музыка и движение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 Изобразительная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Физическая 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 Адаптивная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Технологии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 Профильный труд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Коррекционно-развивающие занятия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Максимально допустимая недельная нагрузка (при 5-дневной учебной неделе)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273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недельный учебный план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доп.)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классы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0961656"/>
              </p:ext>
            </p:extLst>
          </p:nvPr>
        </p:nvGraphicFramePr>
        <p:xfrm>
          <a:off x="179388" y="662793"/>
          <a:ext cx="8856659" cy="427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556"/>
                <a:gridCol w="936104"/>
                <a:gridCol w="720080"/>
                <a:gridCol w="792088"/>
                <a:gridCol w="864096"/>
                <a:gridCol w="864096"/>
                <a:gridCol w="791639"/>
              </a:tblGrid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Часть, формируемая участниками образовательных отношений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Коррекционные курсы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доп.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Сенсорное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Предметно-практические действия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Двигательное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Альтернативная коммуникация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коррекционные курсы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Внеурочная деятельность 5 дней 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5 дней + продленный день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7 дней*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к финансированию: 5 дней 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5 дней + продленный день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7 дней*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462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недельный учебный план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доп.)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классы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22920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для организаций с круглосуточным пребыванием детей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759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507288" cy="98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специальных условий реализации АООП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28800"/>
            <a:ext cx="8286808" cy="4729158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006600"/>
                </a:solidFill>
              </a:rPr>
              <a:t>Специальная индивидуальная </a:t>
            </a: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программа развития (СИПР)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разрабатывается командой специалистов с учетом </a:t>
            </a:r>
            <a:r>
              <a:rPr lang="ru-RU" b="1" dirty="0" smtClean="0"/>
              <a:t>индивидуальных возможностей и особых образовательных потребностей </a:t>
            </a:r>
            <a:r>
              <a:rPr lang="ru-RU" dirty="0" smtClean="0"/>
              <a:t>обучающегося;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рассчитана </a:t>
            </a:r>
            <a:r>
              <a:rPr lang="ru-RU" dirty="0"/>
              <a:t>на </a:t>
            </a:r>
            <a:r>
              <a:rPr lang="ru-RU" b="1" dirty="0"/>
              <a:t>взаимодействие семьи и специалистов </a:t>
            </a:r>
            <a:r>
              <a:rPr lang="ru-RU" dirty="0"/>
              <a:t>в процессе обучения и воспитания ребенка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12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СИПР включает: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6215082"/>
          </a:xfrm>
        </p:spPr>
        <p:txBody>
          <a:bodyPr>
            <a:noAutofit/>
          </a:bodyPr>
          <a:lstStyle/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общие сведения о ребёнке;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характеристику, включающую оценку развития обучающегося на момент составления программы и определяющую приоритетные направления воспитания и обучения ребёнка;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индивидуальный учебный план;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содержание образования в условиях организации и семьи;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условия реализации потребности в уходе и присмотре;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перечень специалистов, участвующих в разработке и реализации СИПР;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перечень возможных задач, мероприятий и форм сотрудничества организации и семьи обучающегося;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перечень необходимых технических средств </a:t>
            </a:r>
            <a:r>
              <a:rPr lang="ru-RU" sz="2300" dirty="0" smtClean="0"/>
              <a:t>общего и индивидуального назначения, дидактических </a:t>
            </a:r>
            <a:r>
              <a:rPr lang="ru-RU" sz="2300" dirty="0"/>
              <a:t>материалов;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sz="2300" dirty="0"/>
              <a:t>средства мониторинга и оценки динамики обучения.</a:t>
            </a:r>
          </a:p>
          <a:p>
            <a:pPr marL="137160" indent="0">
              <a:buNone/>
            </a:pPr>
            <a:r>
              <a:rPr lang="ru-RU" sz="2300" dirty="0" smtClean="0"/>
              <a:t>Программа </a:t>
            </a:r>
            <a:r>
              <a:rPr lang="ru-RU" sz="2300" dirty="0"/>
              <a:t>может иметь приложение, включающее задания и рекомендации для их выполнения ребёнком в домашних условиях.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15202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Общие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ребёнке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84784"/>
            <a:ext cx="7858180" cy="47302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ru-RU" dirty="0" smtClean="0"/>
              <a:t>персональные </a:t>
            </a:r>
            <a:r>
              <a:rPr lang="ru-RU" dirty="0"/>
              <a:t>данные о ребенке и </a:t>
            </a:r>
            <a:r>
              <a:rPr lang="ru-RU" dirty="0" smtClean="0"/>
              <a:t>членах его семьи;</a:t>
            </a:r>
          </a:p>
          <a:p>
            <a:pPr marL="137160" indent="0">
              <a:buNone/>
            </a:pPr>
            <a:endParaRPr lang="ru-RU" dirty="0" smtClean="0"/>
          </a:p>
          <a:p>
            <a:pPr lvl="0">
              <a:buFont typeface="Wingdings" charset="2"/>
              <a:buChar char="ü"/>
            </a:pPr>
            <a:r>
              <a:rPr lang="ru-RU" dirty="0"/>
              <a:t>бытовые условия семьи, </a:t>
            </a:r>
            <a:r>
              <a:rPr lang="ru-RU" dirty="0" smtClean="0"/>
              <a:t>оценка </a:t>
            </a:r>
            <a:r>
              <a:rPr lang="ru-RU" dirty="0"/>
              <a:t>отношения членов семьи к образованию ребенка</a:t>
            </a:r>
            <a:r>
              <a:rPr lang="ru-RU" dirty="0" smtClean="0"/>
              <a:t>;</a:t>
            </a:r>
          </a:p>
          <a:p>
            <a:pPr marL="137160" indent="0">
              <a:buNone/>
            </a:pPr>
            <a:endParaRPr lang="ru-RU" dirty="0" smtClean="0"/>
          </a:p>
          <a:p>
            <a:pPr lvl="0">
              <a:buFont typeface="Wingdings" charset="2"/>
              <a:buChar char="ü"/>
            </a:pPr>
            <a:r>
              <a:rPr lang="ru-RU" dirty="0" smtClean="0"/>
              <a:t>заключение ПМПК.</a:t>
            </a:r>
            <a:endParaRPr lang="ru-RU" dirty="0"/>
          </a:p>
          <a:p>
            <a:pPr>
              <a:buFont typeface="Wingdings" charset="2"/>
              <a:buChar char="ü"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01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Оценка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обучающегося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 разработки программы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12776"/>
            <a:ext cx="8358246" cy="4945182"/>
          </a:xfrm>
        </p:spPr>
        <p:txBody>
          <a:bodyPr>
            <a:normAutofit fontScale="85000" lnSpcReduction="20000"/>
          </a:bodyPr>
          <a:lstStyle/>
          <a:p>
            <a:pPr marL="137160" indent="0">
              <a:buSzPct val="80000"/>
              <a:buNone/>
            </a:pPr>
            <a:r>
              <a:rPr lang="ru-RU" dirty="0" smtClean="0">
                <a:latin typeface="Times New Roman"/>
                <a:cs typeface="Times New Roman"/>
              </a:rPr>
              <a:t>1. Знакомство </a:t>
            </a:r>
            <a:r>
              <a:rPr lang="ru-RU" dirty="0">
                <a:latin typeface="Times New Roman"/>
                <a:cs typeface="Times New Roman"/>
              </a:rPr>
              <a:t>с семьей </a:t>
            </a:r>
            <a:r>
              <a:rPr lang="ru-RU" dirty="0" smtClean="0">
                <a:latin typeface="Times New Roman"/>
                <a:cs typeface="Times New Roman"/>
              </a:rPr>
              <a:t>ребенка (</a:t>
            </a:r>
            <a:r>
              <a:rPr lang="ru-RU" dirty="0">
                <a:latin typeface="Times New Roman"/>
                <a:cs typeface="Times New Roman"/>
              </a:rPr>
              <a:t>социально-бытовые условия, взаимоотношения в семье</a:t>
            </a:r>
            <a:r>
              <a:rPr lang="ru-RU" dirty="0" smtClean="0">
                <a:latin typeface="Times New Roman"/>
                <a:cs typeface="Times New Roman"/>
              </a:rPr>
              <a:t>, отношение </a:t>
            </a:r>
            <a:r>
              <a:rPr lang="ru-RU" dirty="0">
                <a:latin typeface="Times New Roman"/>
                <a:cs typeface="Times New Roman"/>
              </a:rPr>
              <a:t>к ребенку, поведение ребенка в домашней ситуации</a:t>
            </a:r>
            <a:r>
              <a:rPr lang="ru-RU" dirty="0" smtClean="0">
                <a:latin typeface="Times New Roman"/>
                <a:cs typeface="Times New Roman"/>
              </a:rPr>
              <a:t>);</a:t>
            </a:r>
          </a:p>
          <a:p>
            <a:pPr marL="137160" indent="0">
              <a:buSzPct val="80000"/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137160" indent="0">
              <a:buSzPct val="80000"/>
              <a:buNone/>
            </a:pPr>
            <a:r>
              <a:rPr lang="ru-RU" dirty="0" smtClean="0">
                <a:latin typeface="Times New Roman"/>
                <a:cs typeface="Times New Roman"/>
              </a:rPr>
              <a:t>2. Сбор </a:t>
            </a:r>
            <a:r>
              <a:rPr lang="ru-RU" dirty="0">
                <a:latin typeface="Times New Roman"/>
                <a:cs typeface="Times New Roman"/>
              </a:rPr>
              <a:t>информации о развитии ребенка у </a:t>
            </a:r>
            <a:r>
              <a:rPr lang="ru-RU" dirty="0" smtClean="0">
                <a:latin typeface="Times New Roman"/>
                <a:cs typeface="Times New Roman"/>
              </a:rPr>
              <a:t>специалистов, </a:t>
            </a:r>
            <a:r>
              <a:rPr lang="ru-RU" dirty="0">
                <a:cs typeface="Times New Roman"/>
              </a:rPr>
              <a:t>работавших с ребенком ранее (</a:t>
            </a:r>
            <a:r>
              <a:rPr lang="ru-RU" dirty="0" smtClean="0">
                <a:latin typeface="Times New Roman"/>
                <a:cs typeface="Times New Roman"/>
              </a:rPr>
              <a:t>характеристики, справки, карты и др.);</a:t>
            </a:r>
          </a:p>
          <a:p>
            <a:pPr marL="137160" indent="0">
              <a:buSzPct val="80000"/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137160" indent="0">
              <a:buSzPct val="80000"/>
              <a:buNone/>
            </a:pPr>
            <a:r>
              <a:rPr lang="ru-RU" dirty="0" smtClean="0">
                <a:latin typeface="Times New Roman"/>
                <a:cs typeface="Times New Roman"/>
              </a:rPr>
              <a:t>3. Первичное </a:t>
            </a:r>
            <a:r>
              <a:rPr lang="ru-RU" dirty="0">
                <a:latin typeface="Times New Roman"/>
                <a:cs typeface="Times New Roman"/>
              </a:rPr>
              <a:t>психолого-педагогическое обследование </a:t>
            </a:r>
            <a:r>
              <a:rPr lang="ru-RU" dirty="0" smtClean="0">
                <a:latin typeface="Times New Roman"/>
                <a:cs typeface="Times New Roman"/>
              </a:rPr>
              <a:t>в образовательной </a:t>
            </a:r>
            <a:r>
              <a:rPr lang="ru-RU" dirty="0" smtClean="0"/>
              <a:t>организации;</a:t>
            </a:r>
          </a:p>
          <a:p>
            <a:pPr marL="137160" indent="0">
              <a:buSzPct val="80000"/>
              <a:buNone/>
            </a:pPr>
            <a:endParaRPr lang="ru-RU" dirty="0" smtClean="0"/>
          </a:p>
          <a:p>
            <a:pPr marL="137160" indent="0">
              <a:buSzPct val="8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Диагностический период для составления СИПР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Содержание оценки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обучающегося для разработки СИПР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6984776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ü"/>
            </a:pPr>
            <a:r>
              <a:rPr lang="ru-RU" sz="2400" dirty="0"/>
              <a:t>данные о физическом здоровье, двигательном и сенсорном развитии ребенка;</a:t>
            </a:r>
          </a:p>
          <a:p>
            <a:pPr lvl="0">
              <a:buFont typeface="Wingdings" charset="2"/>
              <a:buChar char="ü"/>
            </a:pPr>
            <a:r>
              <a:rPr lang="ru-RU" sz="2400" dirty="0"/>
              <a:t>особенности проявления познавательных процессов: восприятий, внимания, памяти, мышления;</a:t>
            </a:r>
          </a:p>
          <a:p>
            <a:pPr lvl="0">
              <a:buFont typeface="Wingdings" charset="2"/>
              <a:buChar char="ü"/>
            </a:pPr>
            <a:r>
              <a:rPr lang="ru-RU" sz="2400" dirty="0" smtClean="0"/>
              <a:t>характеристика </a:t>
            </a:r>
            <a:r>
              <a:rPr lang="ru-RU" sz="2400" dirty="0"/>
              <a:t>поведенческих и эмоциональных реакций ребенка, наблюдаемых специалистами; </a:t>
            </a:r>
            <a:endParaRPr lang="ru-RU" sz="2400" dirty="0" smtClean="0"/>
          </a:p>
          <a:p>
            <a:pPr>
              <a:buFont typeface="Wingdings" charset="2"/>
              <a:buChar char="ü"/>
            </a:pPr>
            <a:r>
              <a:rPr lang="ru-RU" sz="2400" dirty="0" err="1" smtClean="0"/>
              <a:t>импрессивная</a:t>
            </a:r>
            <a:r>
              <a:rPr lang="ru-RU" sz="2400" dirty="0" smtClean="0"/>
              <a:t> и экспрессивная речь;</a:t>
            </a:r>
            <a:endParaRPr lang="ru-RU" sz="2400" dirty="0"/>
          </a:p>
          <a:p>
            <a:pPr lvl="0">
              <a:buFont typeface="Wingdings" charset="2"/>
              <a:buChar char="ü"/>
            </a:pPr>
            <a:r>
              <a:rPr lang="ru-RU" sz="2400" dirty="0" smtClean="0"/>
              <a:t>социально значимые навыки, умения: </a:t>
            </a:r>
            <a:r>
              <a:rPr lang="ru-RU" sz="2400" dirty="0"/>
              <a:t>коммуникативные возможности, </a:t>
            </a:r>
            <a:r>
              <a:rPr lang="ru-RU" sz="2400" dirty="0" smtClean="0"/>
              <a:t>игровая деятельность, базовые учебные действия,  математические представления, представления об окружающем мире,  </a:t>
            </a:r>
            <a:r>
              <a:rPr lang="ru-RU" sz="2400" dirty="0"/>
              <a:t>самообслуживание, предметно-практическая деятельность</a:t>
            </a:r>
            <a:r>
              <a:rPr lang="ru-RU" sz="2400" dirty="0" smtClean="0"/>
              <a:t>; бытовая, трудовая деятельность;</a:t>
            </a:r>
            <a:endParaRPr lang="ru-RU" sz="2400" dirty="0"/>
          </a:p>
          <a:p>
            <a:pPr lvl="0">
              <a:buFont typeface="Wingdings" charset="2"/>
              <a:buChar char="ü"/>
            </a:pPr>
            <a:r>
              <a:rPr lang="ru-RU" sz="2400" dirty="0"/>
              <a:t>потребность в уходе и </a:t>
            </a:r>
            <a:r>
              <a:rPr lang="ru-RU" sz="2400" dirty="0" smtClean="0"/>
              <a:t>присмотре</a:t>
            </a:r>
            <a:r>
              <a:rPr lang="ru-RU" sz="2400" dirty="0"/>
              <a:t>;</a:t>
            </a:r>
            <a:endParaRPr lang="ru-RU" sz="2400" dirty="0" smtClean="0"/>
          </a:p>
          <a:p>
            <a:pPr lvl="0">
              <a:buFont typeface="Wingdings" charset="2"/>
              <a:buChar char="ü"/>
            </a:pPr>
            <a:r>
              <a:rPr lang="ru-RU" sz="2400" dirty="0" smtClean="0"/>
              <a:t>выводы </a:t>
            </a:r>
            <a:r>
              <a:rPr lang="ru-RU" sz="2400" dirty="0"/>
              <a:t>по итогам </a:t>
            </a:r>
            <a:r>
              <a:rPr lang="ru-RU" sz="2400" dirty="0" smtClean="0"/>
              <a:t>оценки.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074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Содержание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08420" y="836712"/>
            <a:ext cx="4464396" cy="602128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rgbClr val="800000"/>
                </a:solidFill>
              </a:rPr>
              <a:t>АООП </a:t>
            </a:r>
          </a:p>
          <a:p>
            <a:pPr marL="136525" indent="0" fontAlgn="t">
              <a:buNone/>
            </a:pPr>
            <a:endParaRPr lang="ru-RU" dirty="0" smtClean="0">
              <a:solidFill>
                <a:srgbClr val="800000"/>
              </a:solidFill>
            </a:endParaRP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1. Речь </a:t>
            </a:r>
            <a:r>
              <a:rPr lang="ru-RU" sz="3500" dirty="0">
                <a:solidFill>
                  <a:srgbClr val="800000"/>
                </a:solidFill>
              </a:rPr>
              <a:t>и альтернативная коммуникация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2. Математические </a:t>
            </a:r>
            <a:r>
              <a:rPr lang="ru-RU" sz="3500" dirty="0">
                <a:solidFill>
                  <a:srgbClr val="800000"/>
                </a:solidFill>
              </a:rPr>
              <a:t>представления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3. Окружающий </a:t>
            </a:r>
            <a:r>
              <a:rPr lang="ru-RU" sz="3500" dirty="0">
                <a:solidFill>
                  <a:srgbClr val="800000"/>
                </a:solidFill>
              </a:rPr>
              <a:t>природный мир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4. Человек</a:t>
            </a:r>
            <a:endParaRPr lang="ru-RU" sz="3500" dirty="0">
              <a:solidFill>
                <a:srgbClr val="800000"/>
              </a:solidFill>
            </a:endParaRP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5. Домоводство</a:t>
            </a:r>
            <a:endParaRPr lang="ru-RU" sz="3500" dirty="0">
              <a:solidFill>
                <a:srgbClr val="800000"/>
              </a:solidFill>
            </a:endParaRP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6. Окружающий </a:t>
            </a:r>
            <a:r>
              <a:rPr lang="ru-RU" sz="3500" dirty="0">
                <a:solidFill>
                  <a:srgbClr val="800000"/>
                </a:solidFill>
              </a:rPr>
              <a:t>социальный мир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7. Музыка </a:t>
            </a:r>
            <a:r>
              <a:rPr lang="ru-RU" sz="3500" dirty="0">
                <a:solidFill>
                  <a:srgbClr val="800000"/>
                </a:solidFill>
              </a:rPr>
              <a:t>и движение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8. Изобразительная </a:t>
            </a:r>
            <a:r>
              <a:rPr lang="ru-RU" sz="3500" dirty="0">
                <a:solidFill>
                  <a:srgbClr val="800000"/>
                </a:solidFill>
              </a:rPr>
              <a:t>деятельность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9. Адаптивная </a:t>
            </a:r>
            <a:r>
              <a:rPr lang="ru-RU" sz="3500" dirty="0">
                <a:solidFill>
                  <a:srgbClr val="800000"/>
                </a:solidFill>
              </a:rPr>
              <a:t>физкультура</a:t>
            </a: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10. Профильный </a:t>
            </a:r>
            <a:r>
              <a:rPr lang="ru-RU" sz="3500" dirty="0">
                <a:solidFill>
                  <a:srgbClr val="800000"/>
                </a:solidFill>
              </a:rPr>
              <a:t>труд</a:t>
            </a:r>
          </a:p>
          <a:p>
            <a:pPr marL="137160" indent="0">
              <a:buNone/>
              <a:defRPr/>
            </a:pP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Коррекционные курсы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824536" cy="60212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rgbClr val="800000"/>
                </a:solidFill>
              </a:rPr>
              <a:t>СИПР </a:t>
            </a:r>
          </a:p>
          <a:p>
            <a:pPr marL="136525" indent="0" fontAlgn="t">
              <a:buNone/>
            </a:pPr>
            <a:endParaRPr lang="ru-RU" sz="2800" dirty="0" smtClean="0">
              <a:solidFill>
                <a:srgbClr val="800000"/>
              </a:solidFill>
            </a:endParaRP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Речь </a:t>
            </a:r>
            <a:r>
              <a:rPr lang="ru-RU" sz="3500" dirty="0">
                <a:solidFill>
                  <a:srgbClr val="800000"/>
                </a:solidFill>
              </a:rPr>
              <a:t>и альтернативная </a:t>
            </a:r>
            <a:endParaRPr lang="ru-RU" sz="3500" dirty="0" smtClean="0">
              <a:solidFill>
                <a:srgbClr val="800000"/>
              </a:solidFill>
            </a:endParaRPr>
          </a:p>
          <a:p>
            <a:pPr marL="136525" indent="0" fontAlgn="t">
              <a:buNone/>
            </a:pPr>
            <a:r>
              <a:rPr lang="ru-RU" sz="3500" dirty="0" smtClean="0">
                <a:solidFill>
                  <a:srgbClr val="800000"/>
                </a:solidFill>
              </a:rPr>
              <a:t>коммуникация</a:t>
            </a: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endParaRPr lang="ru-RU" sz="3500" dirty="0" smtClean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r>
              <a:rPr lang="ru-RU" sz="3500" dirty="0" smtClean="0">
                <a:solidFill>
                  <a:srgbClr val="800000"/>
                </a:solidFill>
              </a:rPr>
              <a:t>Человек </a:t>
            </a: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lnSpc>
                <a:spcPct val="80000"/>
              </a:lnSpc>
              <a:buNone/>
              <a:defRPr/>
            </a:pPr>
            <a:endParaRPr lang="ru-RU" sz="35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80000"/>
              </a:lnSpc>
              <a:buNone/>
              <a:defRPr/>
            </a:pPr>
            <a:endParaRPr lang="ru-RU" sz="3500" dirty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Музыка и движение</a:t>
            </a: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Изобразительная деятельность</a:t>
            </a:r>
          </a:p>
          <a:p>
            <a:pPr marL="137160" indent="0">
              <a:buNone/>
              <a:defRPr/>
            </a:pPr>
            <a:endParaRPr lang="ru-RU" sz="3500" dirty="0" smtClean="0">
              <a:solidFill>
                <a:srgbClr val="800000"/>
              </a:solidFill>
            </a:endParaRPr>
          </a:p>
          <a:p>
            <a:pPr marL="137160" indent="0">
              <a:buNone/>
              <a:defRPr/>
            </a:pPr>
            <a:r>
              <a:rPr lang="ru-RU" sz="3500" dirty="0" smtClean="0">
                <a:solidFill>
                  <a:srgbClr val="800000"/>
                </a:solidFill>
              </a:rPr>
              <a:t>Коррекционные </a:t>
            </a:r>
            <a:r>
              <a:rPr lang="ru-RU" sz="3500" dirty="0">
                <a:solidFill>
                  <a:srgbClr val="800000"/>
                </a:solidFill>
              </a:rPr>
              <a:t>курсы: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- Альтернативная  коммуникация;</a:t>
            </a: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- Сенсорное развитие;</a:t>
            </a: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- Предметно-практические действия;</a:t>
            </a:r>
          </a:p>
          <a:p>
            <a:pPr marL="137160" indent="0">
              <a:buNone/>
              <a:defRPr/>
            </a:pPr>
            <a:r>
              <a:rPr lang="ru-RU" sz="3500" dirty="0">
                <a:solidFill>
                  <a:srgbClr val="800000"/>
                </a:solidFill>
              </a:rPr>
              <a:t>- Двигательное развитие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500" b="1" u="sng" dirty="0" smtClean="0">
              <a:solidFill>
                <a:srgbClr val="8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39952" y="1556792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3068960"/>
            <a:ext cx="576263" cy="2889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139753" y="3861048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39753" y="5517927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139753" y="4149775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9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0"/>
                            </p:stCondLst>
                            <p:childTnLst>
                              <p:par>
                                <p:cTn id="1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</a:rPr>
              <a:t>I. </a:t>
            </a:r>
            <a:r>
              <a:rPr lang="ru-RU" sz="4400" b="1" u="sng" dirty="0">
                <a:solidFill>
                  <a:srgbClr val="C00000"/>
                </a:solidFill>
              </a:rPr>
              <a:t>Целевой раздел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40768"/>
            <a:ext cx="8429684" cy="518457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определяет </a:t>
            </a:r>
            <a:r>
              <a:rPr lang="ru-RU" sz="3200" dirty="0"/>
              <a:t>общее назначение, цели, задачи и планируемые результаты реализации АООП, а также способы определения достижения этих целей и результатов. </a:t>
            </a:r>
            <a:endParaRPr lang="en-US" sz="3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/>
              <a:t>целевой раздел включает:</a:t>
            </a:r>
          </a:p>
          <a:p>
            <a:pPr marL="850392" lvl="2" indent="0" fontAlgn="base">
              <a:buNone/>
            </a:pPr>
            <a:r>
              <a:rPr lang="ru-RU" sz="2800" dirty="0"/>
              <a:t>1.1. пояснительную записку;</a:t>
            </a:r>
          </a:p>
          <a:p>
            <a:pPr marL="850392" lvl="2" indent="0" fontAlgn="base">
              <a:buNone/>
            </a:pPr>
            <a:r>
              <a:rPr lang="ru-RU" sz="2800" dirty="0"/>
              <a:t>1.2. планируемые (возможные) результаты освоения обучающимися АООП;</a:t>
            </a:r>
          </a:p>
          <a:p>
            <a:pPr marL="850392" lvl="2" indent="0" fontAlgn="base">
              <a:buNone/>
            </a:pPr>
            <a:r>
              <a:rPr lang="ru-RU" sz="2800" dirty="0"/>
              <a:t>1.3. систему оценки достижения планируемых результатов освоения АООП.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215338" y="607220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2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2840" y="116632"/>
            <a:ext cx="8517632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Условия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потребности в уходе и присмотре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0" y="1483940"/>
            <a:ext cx="9036050" cy="482538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u="sng" dirty="0" smtClean="0"/>
              <a:t>Специальное условие реализации АООП и СИПР</a:t>
            </a:r>
            <a:r>
              <a:rPr lang="ru-RU" dirty="0"/>
              <a:t>:</a:t>
            </a:r>
            <a:endParaRPr lang="ru-RU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решаются учебно-воспитательные задачи (доверие, общение, потребность в чистоте и др.);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осуществляется по мере необходимости в течение всего периода пребывания обучающегося в организации (при одевании/раздевании, приеме пищи, осуществлении гигиенических процедур, проведении мероприятий, свободного времени);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персонал </a:t>
            </a:r>
            <a:r>
              <a:rPr lang="ru-RU" dirty="0" err="1" smtClean="0"/>
              <a:t>д.б</a:t>
            </a:r>
            <a:r>
              <a:rPr lang="ru-RU" dirty="0" smtClean="0"/>
              <a:t>. обучен уходу и присмотру;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требуется материально-техническое обеспечение.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33090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Программа внеурочной деятельности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1281384"/>
              </p:ext>
            </p:extLst>
          </p:nvPr>
        </p:nvGraphicFramePr>
        <p:xfrm>
          <a:off x="179512" y="856257"/>
          <a:ext cx="8856984" cy="6029127"/>
        </p:xfrm>
        <a:graphic>
          <a:graphicData uri="http://schemas.openxmlformats.org/presentationml/2006/ole">
            <p:oleObj spid="_x0000_s1026" name="Документ" r:id="rId3" imgW="6083076" imgH="532110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67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Перечень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специалистов, участвующих в разработке и реализации СИПР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6923112" cy="468052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ru-RU" sz="3200" dirty="0" smtClean="0"/>
              <a:t>учитель </a:t>
            </a:r>
            <a:r>
              <a:rPr lang="ru-RU" sz="3200" dirty="0"/>
              <a:t>класса,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/>
              <a:t>у</a:t>
            </a:r>
            <a:r>
              <a:rPr lang="ru-RU" sz="3200" dirty="0" smtClean="0"/>
              <a:t>читель-дефектолог,</a:t>
            </a:r>
          </a:p>
          <a:p>
            <a:pPr>
              <a:buFont typeface="Wingdings" charset="2"/>
              <a:buChar char="ü"/>
            </a:pPr>
            <a:r>
              <a:rPr lang="ru-RU" sz="3200" dirty="0"/>
              <a:t>у</a:t>
            </a:r>
            <a:r>
              <a:rPr lang="ru-RU" sz="3200" dirty="0" smtClean="0"/>
              <a:t>читель-логопед</a:t>
            </a:r>
            <a:r>
              <a:rPr lang="ru-RU" sz="3200" dirty="0"/>
              <a:t>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учитель </a:t>
            </a:r>
            <a:r>
              <a:rPr lang="ru-RU" sz="3200" dirty="0"/>
              <a:t>физкультуры,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учитель </a:t>
            </a:r>
            <a:r>
              <a:rPr lang="ru-RU" sz="3200" dirty="0"/>
              <a:t>музыки,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воспитатель / ассистент / 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, </a:t>
            </a:r>
          </a:p>
          <a:p>
            <a:pPr>
              <a:buFont typeface="Wingdings" charset="2"/>
              <a:buChar char="ü"/>
            </a:pPr>
            <a:r>
              <a:rPr lang="ru-RU" sz="3200" dirty="0"/>
              <a:t>п</a:t>
            </a:r>
            <a:r>
              <a:rPr lang="ru-RU" sz="3200" dirty="0" smtClean="0"/>
              <a:t>едагог-психолог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877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3850" y="404813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ru-RU" sz="4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340768"/>
            <a:ext cx="91439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Garamond" charset="0"/>
                <a:ea typeface="Arial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sz="2800" u="sng" dirty="0" smtClean="0">
                <a:solidFill>
                  <a:schemeClr val="tx1"/>
                </a:solidFill>
                <a:latin typeface="Arial" charset="0"/>
              </a:rPr>
              <a:t>Цель: </a:t>
            </a:r>
            <a:r>
              <a:rPr lang="ru-RU" sz="2800" dirty="0" smtClean="0">
                <a:solidFill>
                  <a:srgbClr val="000000"/>
                </a:solidFill>
              </a:rPr>
              <a:t>конструктивное взаимодействие </a:t>
            </a:r>
            <a:r>
              <a:rPr lang="ru-RU" sz="2800" dirty="0">
                <a:solidFill>
                  <a:srgbClr val="000000"/>
                </a:solidFill>
              </a:rPr>
              <a:t>специалистов образовательной организации и </a:t>
            </a:r>
            <a:r>
              <a:rPr lang="ru-RU" sz="2800" dirty="0" smtClean="0">
                <a:solidFill>
                  <a:srgbClr val="000000"/>
                </a:solidFill>
              </a:rPr>
              <a:t>родителей (</a:t>
            </a:r>
            <a:r>
              <a:rPr lang="ru-RU" sz="2800" dirty="0">
                <a:solidFill>
                  <a:srgbClr val="000000"/>
                </a:solidFill>
              </a:rPr>
              <a:t>законных представителей) </a:t>
            </a:r>
            <a:r>
              <a:rPr lang="ru-RU" sz="2800" dirty="0" smtClean="0">
                <a:solidFill>
                  <a:srgbClr val="000000"/>
                </a:solidFill>
              </a:rPr>
              <a:t>обучающегося. </a:t>
            </a:r>
            <a:endParaRPr lang="ru-RU" sz="2800" u="sng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8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sz="2800" u="sng" dirty="0" smtClean="0">
                <a:solidFill>
                  <a:schemeClr val="tx1"/>
                </a:solidFill>
                <a:latin typeface="Arial" charset="0"/>
              </a:rPr>
              <a:t>Задачи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ru-RU" sz="2800" dirty="0">
                <a:solidFill>
                  <a:schemeClr val="tx1"/>
                </a:solidFill>
                <a:latin typeface="Arial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оздание позитивного отношения в семье к образованию особого ребенка;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ru-RU" sz="2800" dirty="0">
                <a:solidFill>
                  <a:schemeClr val="tx1"/>
                </a:solidFill>
                <a:latin typeface="Arial" charset="0"/>
              </a:rPr>
              <a:t>ф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ормирование доверия между специалистами и родителями в процессе обучения и воспитания ребенка;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ru-RU" sz="2800" dirty="0">
                <a:solidFill>
                  <a:schemeClr val="tx1"/>
                </a:solidFill>
                <a:latin typeface="Arial" charset="0"/>
              </a:rPr>
              <a:t>ф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ормирование конструктивной родительской позиции. </a:t>
            </a: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800000"/>
                </a:solidFill>
              </a:rPr>
              <a:t>8. Сотрудничество с семьями обучающихся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80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903649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71F28"/>
                </a:solidFill>
              </a:rPr>
              <a:t>Программа </a:t>
            </a:r>
            <a:r>
              <a:rPr lang="ru-RU" sz="3200" dirty="0">
                <a:solidFill>
                  <a:srgbClr val="771F28"/>
                </a:solidFill>
              </a:rPr>
              <a:t>сотрудничества с </a:t>
            </a:r>
            <a:r>
              <a:rPr lang="ru-RU" sz="3200" dirty="0" smtClean="0">
                <a:solidFill>
                  <a:srgbClr val="771F28"/>
                </a:solidFill>
              </a:rPr>
              <a:t>семьей</a:t>
            </a:r>
            <a:endParaRPr lang="ru-RU" sz="3200" dirty="0">
              <a:solidFill>
                <a:srgbClr val="771F28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965362"/>
              </p:ext>
            </p:extLst>
          </p:nvPr>
        </p:nvGraphicFramePr>
        <p:xfrm>
          <a:off x="3240955" y="764704"/>
          <a:ext cx="6011565" cy="606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565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Возможные мероприятия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24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 о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сотрудничестве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 родителями и образовательной организацией;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консультирование;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родителями уроков/занятий в организации;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визитирование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63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ведение дневника наблюдений (краткие записи);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информирование электронными средствами;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личные встречи, беседы;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просмотр и обсуждение видеозаписей с ребенком;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открытых уроков/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60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родителей к планированию мероприятий;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анонсы внеурочных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поощрение активных родителей.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4859468"/>
              </p:ext>
            </p:extLst>
          </p:nvPr>
        </p:nvGraphicFramePr>
        <p:xfrm>
          <a:off x="72008" y="764704"/>
          <a:ext cx="313184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единства требований к обучающемуся в семье и в образовательной организации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728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регулярного обмена информацией о ребенке, о ходе реализации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СИПР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результатах ее освоения</a:t>
                      </a:r>
                    </a:p>
                  </a:txBody>
                  <a:tcPr marL="68580" marR="68580" marT="0" marB="0"/>
                </a:tc>
              </a:tr>
              <a:tr h="1656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участия родителей во внеурочных мероприятиях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14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Перечень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необходимых технических средств общего и индивидуального назначения, дидактических материалов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b="1" i="1" u="sng" dirty="0"/>
              <a:t>Например</a:t>
            </a:r>
            <a:r>
              <a:rPr lang="ru-RU" b="1" i="1" dirty="0"/>
              <a:t>: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Подъемник, душевая каталка, ортопедическое кресло (мешок), кресло-коляска, </a:t>
            </a:r>
            <a:r>
              <a:rPr lang="ru-RU" dirty="0" err="1"/>
              <a:t>вертикализатор</a:t>
            </a:r>
            <a:r>
              <a:rPr lang="ru-RU" dirty="0"/>
              <a:t>.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Прибор для альтернативной коммуникации (коммуникатор), электронная кнопка для привлечения внимания.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Игрушки и предметы со световыми, звуковыми эффектами, образцы материалов, различных по фактуре, вязкости, температуре, плотности, сенсорные панели, наборы </a:t>
            </a:r>
            <a:r>
              <a:rPr lang="ru-RU" dirty="0" err="1"/>
              <a:t>аромобаночек</a:t>
            </a:r>
            <a:r>
              <a:rPr lang="ru-RU" dirty="0"/>
              <a:t>, </a:t>
            </a:r>
            <a:r>
              <a:rPr lang="ru-RU" dirty="0" err="1"/>
              <a:t>вибромассажер</a:t>
            </a:r>
            <a:r>
              <a:rPr lang="ru-RU" dirty="0"/>
              <a:t>.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Предметы для нанизывания на стержень, шнур, нить (кольца, шары, бусины), звучащие предметы для встряхивания, предметы для сжимания (мячи различной фактуры, разного диаметра), вставления (стаканчики одинаковой величины).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Средства для фиксации ног, груди; мягкие формы и приспособления для придания положения лежа, сидя, стоя; автомобильное кресло; гимнастический мяч большого диаметра, гамак, коврики, </a:t>
            </a:r>
            <a:r>
              <a:rPr lang="ru-RU" dirty="0" smtClean="0"/>
              <a:t>тренажеры типа </a:t>
            </a:r>
            <a:r>
              <a:rPr lang="ru-RU" dirty="0"/>
              <a:t>«</a:t>
            </a:r>
            <a:r>
              <a:rPr lang="ru-RU" dirty="0" err="1"/>
              <a:t>Мотомед</a:t>
            </a:r>
            <a:r>
              <a:rPr lang="ru-RU" dirty="0" smtClean="0"/>
              <a:t>» и др.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Дидактический материал по предметам, внесенным в СИПР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75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Формы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способы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результативности освоения СИПР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оценке </a:t>
            </a:r>
            <a:r>
              <a:rPr lang="ru-RU" dirty="0" smtClean="0"/>
              <a:t>необходимо </a:t>
            </a:r>
            <a:r>
              <a:rPr lang="ru-RU" dirty="0"/>
              <a:t>учитывать степень самостоятельности </a:t>
            </a:r>
            <a:r>
              <a:rPr lang="ru-RU" dirty="0" smtClean="0"/>
              <a:t>ребенка, например: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выполняет действие самостоятельно</a:t>
            </a:r>
            <a:r>
              <a:rPr lang="ru-RU" dirty="0" smtClean="0"/>
              <a:t>» - С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выполняет действие по инструкции» (вербальной или невербальной</a:t>
            </a:r>
            <a:r>
              <a:rPr lang="ru-RU" dirty="0" smtClean="0"/>
              <a:t>) - И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выполняет действие по образцу</a:t>
            </a:r>
            <a:r>
              <a:rPr lang="ru-RU" dirty="0" smtClean="0"/>
              <a:t>» - О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выполняет действие с частичной физической помощью</a:t>
            </a:r>
            <a:r>
              <a:rPr lang="ru-RU" dirty="0" smtClean="0"/>
              <a:t>» - Ч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выполняет действие со значительной физической помощью», «действие не выполняет</a:t>
            </a:r>
            <a:r>
              <a:rPr lang="ru-RU" dirty="0" smtClean="0"/>
              <a:t>» - З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узнает объект</a:t>
            </a:r>
            <a:r>
              <a:rPr lang="ru-RU" dirty="0" smtClean="0"/>
              <a:t>» - +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не всегда узнает объект</a:t>
            </a:r>
            <a:r>
              <a:rPr lang="ru-RU" dirty="0" smtClean="0"/>
              <a:t>» - +/-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не узнает объект</a:t>
            </a:r>
            <a:r>
              <a:rPr lang="ru-RU" dirty="0" smtClean="0"/>
              <a:t>»- -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 Средства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и оценки динамики обучения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5207111"/>
              </p:ext>
            </p:extLst>
          </p:nvPr>
        </p:nvGraphicFramePr>
        <p:xfrm>
          <a:off x="428596" y="1571612"/>
          <a:ext cx="8215338" cy="4608512"/>
        </p:xfrm>
        <a:graphic>
          <a:graphicData uri="http://schemas.openxmlformats.org/presentationml/2006/ole">
            <p:oleObj spid="_x0000_s2050" name="Документ" r:id="rId3" imgW="6159273" imgH="311138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04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10.2. Средства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и оценки динамики обучения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4356471"/>
              </p:ext>
            </p:extLst>
          </p:nvPr>
        </p:nvGraphicFramePr>
        <p:xfrm>
          <a:off x="295607" y="2204864"/>
          <a:ext cx="8790364" cy="2664296"/>
        </p:xfrm>
        <a:graphic>
          <a:graphicData uri="http://schemas.openxmlformats.org/presentationml/2006/ole">
            <p:oleObj spid="_x0000_s3074" name="Документ" r:id="rId3" imgW="6159273" imgH="1866831" progId="Word.Document.12">
              <p:embed/>
            </p:oleObj>
          </a:graphicData>
        </a:graphic>
      </p:graphicFrame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6500826" y="578645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507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1 </a:t>
            </a:r>
            <a:endParaRPr lang="ru-RU" dirty="0"/>
          </a:p>
        </p:txBody>
      </p:sp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7643834" y="578645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11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февраля в 15.00 ч.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Круглый стол по обмену опытом: </a:t>
            </a:r>
          </a:p>
          <a:p>
            <a:pPr algn="ctr">
              <a:buNone/>
            </a:pPr>
            <a:r>
              <a:rPr lang="ru-RU" dirty="0" smtClean="0"/>
              <a:t>«Методы </a:t>
            </a:r>
            <a:r>
              <a:rPr lang="ru-RU" dirty="0" smtClean="0"/>
              <a:t>и приемы коррекционно-развивающей работы </a:t>
            </a:r>
            <a:r>
              <a:rPr lang="ru-RU" dirty="0" smtClean="0"/>
              <a:t>с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детьми с </a:t>
            </a:r>
            <a:r>
              <a:rPr lang="ru-RU" dirty="0" smtClean="0"/>
              <a:t>ТМНР». </a:t>
            </a:r>
          </a:p>
          <a:p>
            <a:pPr algn="ctr">
              <a:buNone/>
            </a:pPr>
            <a:r>
              <a:rPr lang="ru-RU" i="1" dirty="0" smtClean="0"/>
              <a:t>Приглашаем к участию!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Содержательный раздел АООП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929330"/>
          </a:xfrm>
        </p:spPr>
        <p:txBody>
          <a:bodyPr>
            <a:normAutofit fontScale="85000" lnSpcReduction="20000"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ru-RU" dirty="0" smtClean="0"/>
              <a:t>определяет </a:t>
            </a:r>
            <a:r>
              <a:rPr lang="ru-RU" dirty="0"/>
              <a:t>общее содержание образования обучающихся с умственной отсталостью (интеллектуальными нарушениями</a:t>
            </a:r>
            <a:r>
              <a:rPr lang="ru-RU" dirty="0" smtClean="0"/>
              <a:t>); 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ru-RU" dirty="0" smtClean="0"/>
              <a:t>включает </a:t>
            </a:r>
            <a:r>
              <a:rPr lang="ru-RU" dirty="0"/>
              <a:t>следующие программы, ориентированные на достижение личностных и предметных результатов:</a:t>
            </a:r>
          </a:p>
          <a:p>
            <a:pPr marL="585216" lvl="1" indent="0" fontAlgn="base">
              <a:buNone/>
            </a:pPr>
            <a:r>
              <a:rPr lang="ru-RU" dirty="0" smtClean="0"/>
              <a:t>2.1. программу </a:t>
            </a:r>
            <a:r>
              <a:rPr lang="ru-RU" dirty="0"/>
              <a:t>формирования базовых учебных действий;</a:t>
            </a:r>
          </a:p>
          <a:p>
            <a:pPr marL="585216" lvl="1" indent="0" fontAlgn="base">
              <a:buNone/>
            </a:pPr>
            <a:r>
              <a:rPr lang="ru-RU" dirty="0" smtClean="0"/>
              <a:t>2.2. программы </a:t>
            </a:r>
            <a:r>
              <a:rPr lang="ru-RU" dirty="0"/>
              <a:t>отдельных учебных предметов, коррекционных курсов; </a:t>
            </a:r>
          </a:p>
          <a:p>
            <a:pPr marL="585216" lvl="1" indent="0" fontAlgn="base">
              <a:buNone/>
            </a:pPr>
            <a:r>
              <a:rPr lang="ru-RU" dirty="0" smtClean="0"/>
              <a:t>2.3. программу </a:t>
            </a:r>
            <a:r>
              <a:rPr lang="ru-RU" dirty="0"/>
              <a:t>духовно-нравственного (нравственного) развития, воспитания обучающихся с умственной отсталостью (интеллектуальными нарушениями);</a:t>
            </a:r>
          </a:p>
          <a:p>
            <a:pPr marL="585216" lvl="1" indent="0" fontAlgn="base">
              <a:buNone/>
            </a:pPr>
            <a:r>
              <a:rPr lang="ru-RU" dirty="0" smtClean="0"/>
              <a:t>2.4. программу </a:t>
            </a:r>
            <a:r>
              <a:rPr lang="ru-RU" dirty="0"/>
              <a:t>формирования экологической культуры, здорового и безопасного образа жизни;</a:t>
            </a:r>
          </a:p>
          <a:p>
            <a:pPr marL="585216" lvl="1" indent="0" fontAlgn="base">
              <a:buNone/>
            </a:pPr>
            <a:r>
              <a:rPr lang="ru-RU" dirty="0" smtClean="0"/>
              <a:t>2.5. программу </a:t>
            </a:r>
            <a:r>
              <a:rPr lang="ru-RU" dirty="0"/>
              <a:t>внеурочной </a:t>
            </a:r>
            <a:r>
              <a:rPr lang="ru-RU" dirty="0" smtClean="0"/>
              <a:t>деятельности</a:t>
            </a:r>
            <a:r>
              <a:rPr lang="ru-RU" dirty="0"/>
              <a:t>;</a:t>
            </a:r>
          </a:p>
          <a:p>
            <a:pPr marL="585216" lvl="1" indent="0" fontAlgn="base">
              <a:buNone/>
            </a:pPr>
            <a:r>
              <a:rPr lang="ru-RU" dirty="0" smtClean="0"/>
              <a:t>2.6. программу </a:t>
            </a:r>
            <a:r>
              <a:rPr lang="ru-RU" dirty="0"/>
              <a:t>сотрудничества с </a:t>
            </a:r>
            <a:r>
              <a:rPr lang="ru-RU" dirty="0" smtClean="0"/>
              <a:t>родителями</a:t>
            </a:r>
            <a:r>
              <a:rPr lang="ru-RU" dirty="0"/>
              <a:t>.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72462" y="6143644"/>
            <a:ext cx="428628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внимание!!!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6434" name="Picture 2" descr="http://kartinki-cvetov.ru/animaciya/animaciya1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85252"/>
            <a:ext cx="5285545" cy="527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2.1. Программа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формирования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базовых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учебных действий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П</a:t>
            </a:r>
            <a:r>
              <a:rPr lang="ru-RU" sz="3200" dirty="0" smtClean="0"/>
              <a:t>одготовка </a:t>
            </a:r>
            <a:r>
              <a:rPr lang="ru-RU" sz="3200" dirty="0"/>
              <a:t>ребенка к нахождению и обучению в среде сверстников, к эмоциональному, коммуникативному взаимодействию с группой обучающихся;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учебного поведения:  </a:t>
            </a:r>
          </a:p>
          <a:p>
            <a:pPr lvl="1"/>
            <a:r>
              <a:rPr lang="ru-RU" dirty="0"/>
              <a:t>направленность взгляда (на говорящего взрослого, на задание);</a:t>
            </a:r>
          </a:p>
          <a:p>
            <a:pPr lvl="1"/>
            <a:r>
              <a:rPr lang="ru-RU" dirty="0"/>
              <a:t>умение выполнять инструкции педагога; </a:t>
            </a:r>
          </a:p>
          <a:p>
            <a:pPr lvl="1"/>
            <a:r>
              <a:rPr lang="ru-RU" dirty="0"/>
              <a:t>использование по назначению учебных материалов;</a:t>
            </a:r>
          </a:p>
          <a:p>
            <a:pPr lvl="1"/>
            <a:r>
              <a:rPr lang="ru-RU" dirty="0"/>
              <a:t>умение выполнять действия по образцу и по подражанию.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умения выполнять задание: </a:t>
            </a:r>
          </a:p>
          <a:p>
            <a:pPr lvl="1"/>
            <a:r>
              <a:rPr lang="ru-RU" dirty="0"/>
              <a:t>в течение определенного периода времени, </a:t>
            </a:r>
          </a:p>
          <a:p>
            <a:pPr lvl="1"/>
            <a:r>
              <a:rPr lang="ru-RU" dirty="0"/>
              <a:t>от начала до конца,</a:t>
            </a:r>
          </a:p>
          <a:p>
            <a:pPr lvl="1"/>
            <a:r>
              <a:rPr lang="ru-RU" dirty="0"/>
              <a:t>с заданными качественными параметрами.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умения самостоятельно переходить от одного задания (операции, действия) к другому в соответствии с расписанием занятий, алгоритмом действия и т.д. </a:t>
            </a:r>
          </a:p>
        </p:txBody>
      </p:sp>
    </p:spTree>
    <p:extLst>
      <p:ext uri="{BB962C8B-B14F-4D97-AF65-F5344CB8AC3E}">
        <p14:creationId xmlns:p14="http://schemas.microsoft.com/office/powerpoint/2010/main" xmlns="" val="29415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590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Программы по предметам и коррекционным курсам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384070"/>
          </a:xfrm>
        </p:spPr>
        <p:txBody>
          <a:bodyPr>
            <a:normAutofit fontScale="92500" lnSpcReduction="20000"/>
          </a:bodyPr>
          <a:lstStyle/>
          <a:p>
            <a:pPr marL="137160" indent="0" fontAlgn="t">
              <a:buNone/>
            </a:pPr>
            <a:r>
              <a:rPr lang="ru-RU" b="1" dirty="0" smtClean="0"/>
              <a:t>Предметы: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Речь </a:t>
            </a:r>
            <a:r>
              <a:rPr lang="ru-RU" dirty="0"/>
              <a:t>и альтернативная коммуникация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Математические </a:t>
            </a:r>
            <a:r>
              <a:rPr lang="ru-RU" dirty="0"/>
              <a:t>представления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Окружающий </a:t>
            </a:r>
            <a:r>
              <a:rPr lang="ru-RU" dirty="0"/>
              <a:t>природный  мир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Человек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Домоводство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Окружающий </a:t>
            </a:r>
            <a:r>
              <a:rPr lang="ru-RU" dirty="0"/>
              <a:t>социальный мир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Музыка </a:t>
            </a:r>
            <a:r>
              <a:rPr lang="ru-RU" dirty="0"/>
              <a:t>и движение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Изобразительная </a:t>
            </a:r>
            <a:r>
              <a:rPr lang="ru-RU" dirty="0"/>
              <a:t>деятельность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Адаптивная </a:t>
            </a:r>
            <a:r>
              <a:rPr lang="ru-RU" dirty="0"/>
              <a:t>физкультура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Профильный </a:t>
            </a:r>
            <a:r>
              <a:rPr lang="ru-RU" dirty="0"/>
              <a:t>труд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495088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определяет </a:t>
            </a:r>
            <a:r>
              <a:rPr lang="ru-RU" dirty="0"/>
              <a:t>общие рамки организации образовательного процесса, а также механизмы реализации </a:t>
            </a:r>
            <a:r>
              <a:rPr lang="ru-RU" dirty="0" smtClean="0"/>
              <a:t>АООП</a:t>
            </a:r>
            <a:r>
              <a:rPr lang="ru-RU" dirty="0"/>
              <a:t>;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организационный раздел включает:</a:t>
            </a:r>
          </a:p>
          <a:p>
            <a:pPr marL="1069848" lvl="3" indent="0">
              <a:buNone/>
            </a:pPr>
            <a:r>
              <a:rPr lang="ru-RU" sz="2600" dirty="0" smtClean="0"/>
              <a:t>3.1 учебный план, включающий предметные и коррекционно-развивающие области, внеурочную деятельность и, являющийся основным организационным механизмом реализации АООП;</a:t>
            </a:r>
          </a:p>
          <a:p>
            <a:pPr marL="1069848" lvl="3" indent="0">
              <a:buNone/>
            </a:pPr>
            <a:r>
              <a:rPr lang="ru-RU" sz="2600" dirty="0" smtClean="0"/>
              <a:t>3.2 систему специальных условий реализации АООП в соответствии с требованиями Стандарта. </a:t>
            </a:r>
            <a:endParaRPr lang="ru-RU" sz="2600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00076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0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раздел.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 Пояснительная записка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358246" cy="5002757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АООП для обучающихся с умеренной, тяжелой и глубокой умственной отсталостью (интеллектуальными нарушениями), с ТМНР</a:t>
            </a:r>
            <a:r>
              <a:rPr lang="ru-RU" sz="2400" dirty="0" smtClean="0"/>
              <a:t>;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подходы к формированию АООП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характеристику АООП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-педагогическую характеристику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особых образовательных потребностей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 marL="457200" indent="-457200" fontAlgn="ctr">
              <a:buSzPct val="85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структуры и общую характеристику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специальной индивидуальной программы развития (СИПР).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6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57158" y="500042"/>
            <a:ext cx="821537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цель образования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7" descr="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4000504"/>
            <a:ext cx="3643338" cy="2428509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1071546"/>
            <a:ext cx="82153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137160" algn="ctr"/>
            <a:r>
              <a:rPr lang="ru-RU" dirty="0"/>
              <a:t>«</a:t>
            </a:r>
            <a:r>
              <a:rPr lang="ru-RU" i="1" dirty="0"/>
              <a:t>Формирование общей культуры</a:t>
            </a:r>
            <a:r>
              <a:rPr lang="ru-RU" dirty="0"/>
              <a:t>, соответствующей общепринятым нравственным и социокультурным ценностям, основанной на </a:t>
            </a:r>
            <a:r>
              <a:rPr lang="ru-RU" i="1" dirty="0"/>
              <a:t>развитии личности </a:t>
            </a:r>
            <a:r>
              <a:rPr lang="ru-RU" i="1" dirty="0" smtClean="0"/>
              <a:t>и </a:t>
            </a:r>
            <a:r>
              <a:rPr lang="ru-RU" i="1" dirty="0"/>
              <a:t>необходимых для самореализации и жизни в обществе </a:t>
            </a:r>
            <a:r>
              <a:rPr lang="ru-RU" dirty="0"/>
              <a:t>практических представлений, умений и навыков, позволяющих достичь обучающемуся максимально возможной </a:t>
            </a:r>
            <a:r>
              <a:rPr lang="ru-RU" i="1" dirty="0"/>
              <a:t>самостоятельности и независимости в повседневной жизни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7522" name="Picture 2" descr="http://freudzone.net/img/articles/0c07e9da682bf1d4d4718047738b038b009fe7d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64937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17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818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образовательные потребности детей с ТМНР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85778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ru-RU" sz="2400" dirty="0" smtClean="0"/>
              <a:t>Потребность в интенсивной ранней психолого-педагогической помощи;</a:t>
            </a:r>
          </a:p>
          <a:p>
            <a:pPr>
              <a:buFont typeface="Wingdings" charset="2"/>
              <a:buChar char="ü"/>
            </a:pPr>
            <a:r>
              <a:rPr lang="ru-RU" sz="2400" dirty="0" smtClean="0"/>
              <a:t>Потребность в специальном обучении, направленном на формирование жизненных компетенций;</a:t>
            </a:r>
          </a:p>
          <a:p>
            <a:pPr>
              <a:buFont typeface="Wingdings" charset="2"/>
              <a:buChar char="ü"/>
            </a:pPr>
            <a:r>
              <a:rPr lang="ru-RU" sz="2400" dirty="0"/>
              <a:t>Потребность в особой организации процесса обучения;</a:t>
            </a:r>
          </a:p>
          <a:p>
            <a:pPr>
              <a:buFont typeface="Wingdings" charset="2"/>
              <a:buChar char="ü"/>
            </a:pPr>
            <a:r>
              <a:rPr lang="ru-RU" sz="2400" dirty="0"/>
              <a:t>Потребность в максимальном расширении границ образовательного пространства;</a:t>
            </a:r>
          </a:p>
          <a:p>
            <a:pPr>
              <a:buFont typeface="Wingdings" charset="2"/>
              <a:buChar char="ü"/>
            </a:pPr>
            <a:r>
              <a:rPr lang="ru-RU" sz="2400" dirty="0" smtClean="0"/>
              <a:t>Потребность в специальных методах и средствах обучения;</a:t>
            </a:r>
          </a:p>
          <a:p>
            <a:pPr>
              <a:buFont typeface="Wingdings" charset="2"/>
              <a:buChar char="ü"/>
            </a:pPr>
            <a:r>
              <a:rPr lang="ru-RU" sz="2400" dirty="0" smtClean="0"/>
              <a:t>Потребность в пролонгированном обучении;</a:t>
            </a:r>
          </a:p>
          <a:p>
            <a:pPr>
              <a:buFont typeface="Wingdings" charset="2"/>
              <a:buChar char="ü"/>
            </a:pPr>
            <a:r>
              <a:rPr lang="ru-RU" sz="2400" dirty="0" smtClean="0"/>
              <a:t>Потребность участия широкого круга лиц в процессе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336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6583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заседание </a:t>
            </a:r>
          </a:p>
          <a:p>
            <a:pPr algn="ctr">
              <a:buNone/>
            </a:pPr>
            <a:endParaRPr lang="ru-RU" sz="1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«Разработка специальной программы развития»</a:t>
            </a:r>
          </a:p>
          <a:p>
            <a:pPr algn="ctr">
              <a:buNone/>
            </a:pPr>
            <a:endParaRPr lang="ru-RU" sz="1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проведения – семинар-практикум</a:t>
            </a:r>
            <a:endParaRPr lang="ru-RU" sz="14400" b="1" dirty="0" smtClean="0">
              <a:solidFill>
                <a:srgbClr val="006600"/>
              </a:solidFill>
            </a:endParaRPr>
          </a:p>
          <a:p>
            <a:pPr marL="0" indent="0" algn="r">
              <a:lnSpc>
                <a:spcPct val="150000"/>
              </a:lnSpc>
              <a:buFont typeface="Wingdings" charset="0"/>
              <a:buNone/>
              <a:defRPr/>
            </a:pPr>
            <a:endParaRPr lang="ru-RU" sz="11100" b="1" i="1" dirty="0" smtClean="0">
              <a:solidFill>
                <a:srgbClr val="800000"/>
              </a:solidFill>
            </a:endParaRPr>
          </a:p>
          <a:p>
            <a:pPr marL="0" indent="0" algn="r">
              <a:lnSpc>
                <a:spcPct val="150000"/>
              </a:lnSpc>
              <a:buFont typeface="Wingdings" charset="0"/>
              <a:buNone/>
              <a:defRPr/>
            </a:pPr>
            <a:r>
              <a:rPr lang="ru-RU" sz="8000" b="1" i="1" dirty="0" smtClean="0">
                <a:effectLst/>
              </a:rPr>
              <a:t>Социальное </a:t>
            </a:r>
            <a:r>
              <a:rPr lang="ru-RU" sz="8000" b="1" i="1" dirty="0">
                <a:effectLst/>
              </a:rPr>
              <a:t>воспитание глубоко отсталого ребенка является единственно состоятельным научным путем его воспитания».</a:t>
            </a:r>
            <a:r>
              <a:rPr lang="ru-RU" sz="8000" b="1" i="1" dirty="0" smtClean="0">
                <a:effectLst/>
              </a:rPr>
              <a:t> 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ru-RU" sz="8000" b="1" i="1" dirty="0" smtClean="0">
                <a:effectLst/>
              </a:rPr>
              <a:t>Л.С. Выготский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xmlns="" val="3582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572560" cy="531320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Итоговые достижения определяется </a:t>
            </a:r>
            <a:r>
              <a:rPr lang="ru-RU" sz="2400" b="1" dirty="0" smtClean="0"/>
              <a:t>индивидуальными</a:t>
            </a:r>
            <a:r>
              <a:rPr lang="ru-RU" sz="2400" dirty="0" smtClean="0"/>
              <a:t> возможностями ребенка – обучение </a:t>
            </a:r>
            <a:r>
              <a:rPr lang="ru-RU" sz="2400" dirty="0"/>
              <a:t>и воспитание на основе </a:t>
            </a:r>
            <a:r>
              <a:rPr lang="ru-RU" sz="2400" b="1" dirty="0"/>
              <a:t>специальной индивидуальной </a:t>
            </a:r>
            <a:r>
              <a:rPr lang="ru-RU" sz="2400" b="1" dirty="0" smtClean="0"/>
              <a:t>программы</a:t>
            </a:r>
            <a:r>
              <a:rPr lang="ru-RU" sz="2400" dirty="0" smtClean="0"/>
              <a:t>. </a:t>
            </a:r>
            <a:endParaRPr lang="ru-RU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Существенное </a:t>
            </a:r>
            <a:r>
              <a:rPr lang="ru-RU" sz="2400" dirty="0"/>
              <a:t>изменение содержания </a:t>
            </a:r>
            <a:r>
              <a:rPr lang="ru-RU" sz="2400" dirty="0" smtClean="0"/>
              <a:t>образования – максимально расширяется компонент «</a:t>
            </a:r>
            <a:r>
              <a:rPr lang="ru-RU" sz="2400" b="1" dirty="0" smtClean="0"/>
              <a:t>жизненной компетенции</a:t>
            </a:r>
            <a:r>
              <a:rPr lang="ru-RU" sz="2400" dirty="0" smtClean="0"/>
              <a:t>», но «академический» компонент сохраняется в объеме, соответствующим индивидуальным возможностям ребенка.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Среда и рабочее место организуются в соответствии с особенностями развития </a:t>
            </a:r>
            <a:r>
              <a:rPr lang="ru-RU" sz="2400" b="1" dirty="0" smtClean="0"/>
              <a:t>конкретного</a:t>
            </a:r>
            <a:r>
              <a:rPr lang="ru-RU" sz="2400" dirty="0" smtClean="0"/>
              <a:t> ребенка.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6492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подходы к формированию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АООП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Обязательной является специальная организация </a:t>
            </a:r>
            <a:r>
              <a:rPr lang="ru-RU" sz="2800" b="1" dirty="0" smtClean="0"/>
              <a:t>всей жизни </a:t>
            </a:r>
            <a:r>
              <a:rPr lang="ru-RU" sz="2800" dirty="0" smtClean="0"/>
              <a:t>ребенка для реализации его особых образовательных потребностей </a:t>
            </a:r>
            <a:r>
              <a:rPr lang="ru-RU" sz="2800" b="1" dirty="0" smtClean="0"/>
              <a:t>в условиях дома и школы</a:t>
            </a:r>
            <a:r>
              <a:rPr lang="ru-RU" sz="2800" dirty="0" smtClean="0"/>
              <a:t>, в т.ч. обеспечение за ним присмотра и ухода. Для этого необходима организация </a:t>
            </a:r>
            <a:r>
              <a:rPr lang="ru-RU" sz="2800" b="1" dirty="0" smtClean="0"/>
              <a:t>взаимодействия специалистов и его семьи</a:t>
            </a:r>
            <a:r>
              <a:rPr lang="ru-RU" sz="2800" dirty="0" smtClean="0"/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/>
              <a:t>Расширение жизненного опыта и повседневных социальных контактов ребенка </a:t>
            </a:r>
            <a:r>
              <a:rPr lang="ru-RU" sz="2800" dirty="0" smtClean="0"/>
              <a:t>путем индивидуально дозированного поэтапного и планомерного введения ребенка в более сложную предметную и социальную среду с использованием </a:t>
            </a:r>
            <a:r>
              <a:rPr lang="ru-RU" sz="2800" b="1" dirty="0" smtClean="0"/>
              <a:t>специфических методов и средств </a:t>
            </a:r>
            <a:r>
              <a:rPr lang="ru-RU" sz="2800" dirty="0" smtClean="0"/>
              <a:t>обучения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подходы к формированию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АООП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 Планируемые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(возможные) результаты освоения обучающимися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АООП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85720" y="2143116"/>
            <a:ext cx="8445624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ctr">
              <a:lnSpc>
                <a:spcPct val="120000"/>
              </a:lnSpc>
              <a:buNone/>
            </a:pPr>
            <a:r>
              <a:rPr lang="ru-RU" dirty="0"/>
              <a:t>Т</a:t>
            </a:r>
            <a:r>
              <a:rPr lang="ru-RU" dirty="0" smtClean="0"/>
              <a:t>ребования </a:t>
            </a:r>
            <a:r>
              <a:rPr lang="ru-RU" dirty="0"/>
              <a:t>к результатам освоения образовательных программ представляют собой описание </a:t>
            </a:r>
            <a:endParaRPr lang="ru-RU" dirty="0" smtClean="0"/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b="1" dirty="0" smtClean="0"/>
              <a:t>возможных</a:t>
            </a:r>
            <a:r>
              <a:rPr lang="ru-RU" dirty="0" smtClean="0"/>
              <a:t> </a:t>
            </a:r>
            <a:r>
              <a:rPr lang="ru-RU" b="1" dirty="0"/>
              <a:t>результатов</a:t>
            </a:r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dirty="0" smtClean="0"/>
              <a:t>образования </a:t>
            </a:r>
            <a:r>
              <a:rPr lang="ru-RU" dirty="0"/>
              <a:t>данной категории обучающихся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220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715404" cy="6875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 Система оценки достижений обучающимися планируемых результатов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освоения АООП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857784"/>
          </a:xfrm>
        </p:spPr>
        <p:txBody>
          <a:bodyPr>
            <a:normAutofit fontScale="85000" lnSpcReduction="10000"/>
          </a:bodyPr>
          <a:lstStyle/>
          <a:p>
            <a:pPr lvl="2">
              <a:buFont typeface="Wingdings" charset="2"/>
              <a:buChar char="ü"/>
            </a:pPr>
            <a:r>
              <a:rPr lang="ru-RU" sz="2800" dirty="0" smtClean="0"/>
              <a:t> Текущая аттестация</a:t>
            </a:r>
          </a:p>
          <a:p>
            <a:pPr lvl="2">
              <a:buFont typeface="Wingdings" charset="2"/>
              <a:buChar char="ü"/>
            </a:pPr>
            <a:r>
              <a:rPr lang="ru-RU" sz="2800" dirty="0" smtClean="0"/>
              <a:t> Промежуточная аттестация</a:t>
            </a:r>
          </a:p>
          <a:p>
            <a:pPr lvl="2">
              <a:buFont typeface="Wingdings" charset="2"/>
              <a:buChar char="ü"/>
            </a:pPr>
            <a:r>
              <a:rPr lang="ru-RU" sz="2800" dirty="0" smtClean="0"/>
              <a:t> Итоговая аттестация</a:t>
            </a:r>
            <a:endParaRPr lang="ru-RU" dirty="0"/>
          </a:p>
          <a:p>
            <a:pPr>
              <a:buFont typeface="Wingdings" charset="2"/>
              <a:buChar char="Ø"/>
            </a:pPr>
            <a:r>
              <a:rPr lang="ru-RU" dirty="0" smtClean="0"/>
              <a:t>Для оценки используется метод </a:t>
            </a:r>
            <a:r>
              <a:rPr lang="ru-RU" dirty="0"/>
              <a:t>экспертной </a:t>
            </a:r>
            <a:r>
              <a:rPr lang="ru-RU" dirty="0" smtClean="0"/>
              <a:t>группы. 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Оценка отражает: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степень </a:t>
            </a:r>
            <a:r>
              <a:rPr lang="ru-RU" dirty="0"/>
              <a:t>выполнения обучающимся СИПР, </a:t>
            </a:r>
            <a:endParaRPr lang="ru-RU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взаимодействие </a:t>
            </a:r>
            <a:r>
              <a:rPr lang="ru-RU" dirty="0"/>
              <a:t>следующих компонентов:  </a:t>
            </a:r>
          </a:p>
          <a:p>
            <a:pPr lvl="2">
              <a:buFont typeface="Arial"/>
              <a:buChar char="•"/>
            </a:pPr>
            <a:r>
              <a:rPr lang="ru-RU" sz="2400" dirty="0"/>
              <a:t>что обучающийся знает и умеет на конец учебного периода,</a:t>
            </a:r>
          </a:p>
          <a:p>
            <a:pPr lvl="2">
              <a:buFont typeface="Arial"/>
              <a:buChar char="•"/>
            </a:pPr>
            <a:r>
              <a:rPr lang="ru-RU" sz="2400" dirty="0"/>
              <a:t>что из полученных знаний и умений он применяет на практике,</a:t>
            </a:r>
          </a:p>
          <a:p>
            <a:pPr lvl="2">
              <a:buFont typeface="Arial"/>
              <a:buChar char="•"/>
            </a:pPr>
            <a:r>
              <a:rPr lang="ru-RU" sz="2400" dirty="0"/>
              <a:t>насколько активно, адекватно и самостоятельно он их применяет </a:t>
            </a:r>
          </a:p>
        </p:txBody>
      </p:sp>
    </p:spTree>
    <p:extLst>
      <p:ext uri="{BB962C8B-B14F-4D97-AF65-F5344CB8AC3E}">
        <p14:creationId xmlns:p14="http://schemas.microsoft.com/office/powerpoint/2010/main" xmlns="" val="2496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 АООП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312062"/>
          </a:xfrm>
        </p:spPr>
        <p:txBody>
          <a:bodyPr>
            <a:normAutofit fontScale="77500" lnSpcReduction="20000"/>
          </a:bodyPr>
          <a:lstStyle/>
          <a:p>
            <a:pPr lvl="0" fontAlgn="base">
              <a:buFontTx/>
              <a:buChar char="-"/>
            </a:pPr>
            <a:r>
              <a:rPr lang="ru-RU" dirty="0"/>
              <a:t>определяет общее содержание образования обучающихся с умственной отсталостью (интеллектуальными нарушениями); </a:t>
            </a:r>
          </a:p>
          <a:p>
            <a:pPr lvl="0" fontAlgn="base">
              <a:buFontTx/>
              <a:buChar char="-"/>
            </a:pPr>
            <a:r>
              <a:rPr lang="ru-RU" dirty="0"/>
              <a:t>включает следующие программы, ориентированные на достижение личностных и предметных результатов:</a:t>
            </a:r>
          </a:p>
          <a:p>
            <a:pPr marL="585216" lvl="1" indent="0" fontAlgn="base">
              <a:buNone/>
            </a:pPr>
            <a:r>
              <a:rPr lang="ru-RU" dirty="0"/>
              <a:t>2.1. программу формирования базовых учебных действий;</a:t>
            </a:r>
          </a:p>
          <a:p>
            <a:pPr marL="585216" lvl="1" indent="0" fontAlgn="base">
              <a:buNone/>
            </a:pPr>
            <a:r>
              <a:rPr lang="ru-RU" dirty="0"/>
              <a:t>2.2. программы отдельных учебных предметов, коррекционных курсов; </a:t>
            </a:r>
          </a:p>
          <a:p>
            <a:pPr marL="585216" lvl="1" indent="0" fontAlgn="base">
              <a:buNone/>
            </a:pPr>
            <a:r>
              <a:rPr lang="ru-RU" dirty="0"/>
              <a:t>2.3. программу </a:t>
            </a:r>
            <a:r>
              <a:rPr lang="ru-RU" dirty="0" smtClean="0"/>
              <a:t>нравственного </a:t>
            </a:r>
            <a:r>
              <a:rPr lang="ru-RU" dirty="0"/>
              <a:t>развития, воспитания обучающихся с умственной отсталостью (интеллектуальными нарушениями);</a:t>
            </a:r>
          </a:p>
          <a:p>
            <a:pPr marL="585216" lvl="1" indent="0" fontAlgn="base">
              <a:buNone/>
            </a:pPr>
            <a:r>
              <a:rPr lang="ru-RU" dirty="0"/>
              <a:t>2.4. программу формирования экологической культуры, здорового и безопасного образа жизни;</a:t>
            </a:r>
          </a:p>
          <a:p>
            <a:pPr marL="585216" lvl="1" indent="0" fontAlgn="base">
              <a:buNone/>
            </a:pPr>
            <a:r>
              <a:rPr lang="ru-RU" dirty="0"/>
              <a:t>2.5. программу внеурочной деятельности;</a:t>
            </a:r>
          </a:p>
          <a:p>
            <a:pPr marL="585216" lvl="1" indent="0" fontAlgn="base">
              <a:buNone/>
            </a:pPr>
            <a:r>
              <a:rPr lang="ru-RU" dirty="0"/>
              <a:t>2.6. программу сотрудничества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1348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2.1. Программа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формирования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базовых </a:t>
            </a:r>
            <a:b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учебных действий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358246" cy="5715016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П</a:t>
            </a:r>
            <a:r>
              <a:rPr lang="ru-RU" sz="3200" dirty="0" smtClean="0"/>
              <a:t>одготовка </a:t>
            </a:r>
            <a:r>
              <a:rPr lang="ru-RU" sz="3200" dirty="0"/>
              <a:t>ребенка к нахождению и обучению в среде сверстников, к эмоциональному, коммуникативному взаимодействию с группой обучающихся;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учебного поведения:  </a:t>
            </a:r>
          </a:p>
          <a:p>
            <a:pPr lvl="1"/>
            <a:r>
              <a:rPr lang="ru-RU" dirty="0"/>
              <a:t>направленность взгляда (на говорящего взрослого, на задание);</a:t>
            </a:r>
          </a:p>
          <a:p>
            <a:pPr lvl="1"/>
            <a:r>
              <a:rPr lang="ru-RU" dirty="0"/>
              <a:t>умение выполнять инструкции педагога; </a:t>
            </a:r>
          </a:p>
          <a:p>
            <a:pPr lvl="1"/>
            <a:r>
              <a:rPr lang="ru-RU" dirty="0"/>
              <a:t>использование по назначению учебных материалов;</a:t>
            </a:r>
          </a:p>
          <a:p>
            <a:pPr lvl="1"/>
            <a:r>
              <a:rPr lang="ru-RU" dirty="0"/>
              <a:t>умение выполнять действия по образцу и по подражанию.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умения выполнять задание: </a:t>
            </a:r>
          </a:p>
          <a:p>
            <a:pPr lvl="1"/>
            <a:r>
              <a:rPr lang="ru-RU" dirty="0"/>
              <a:t>в течение определенного периода времени, </a:t>
            </a:r>
          </a:p>
          <a:p>
            <a:pPr lvl="1"/>
            <a:r>
              <a:rPr lang="ru-RU" dirty="0"/>
              <a:t>от начала до конца,</a:t>
            </a:r>
          </a:p>
          <a:p>
            <a:pPr lvl="1"/>
            <a:r>
              <a:rPr lang="ru-RU" dirty="0"/>
              <a:t>с заданными качественными параметрами.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умения самостоятельно переходить от одного задания (операции, действия) к другому в соответствии с расписанием занятий, алгоритмом действия и т.д. </a:t>
            </a:r>
          </a:p>
        </p:txBody>
      </p:sp>
    </p:spTree>
    <p:extLst>
      <p:ext uri="{BB962C8B-B14F-4D97-AF65-F5344CB8AC3E}">
        <p14:creationId xmlns:p14="http://schemas.microsoft.com/office/powerpoint/2010/main" xmlns="" val="29415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Программы по предметам и коррекционным курсам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84784"/>
            <a:ext cx="8258204" cy="5256584"/>
          </a:xfrm>
        </p:spPr>
        <p:txBody>
          <a:bodyPr>
            <a:normAutofit fontScale="92500" lnSpcReduction="20000"/>
          </a:bodyPr>
          <a:lstStyle/>
          <a:p>
            <a:pPr marL="137160" indent="0" fontAlgn="t">
              <a:buNone/>
            </a:pPr>
            <a:r>
              <a:rPr lang="ru-RU" b="1" dirty="0" smtClean="0"/>
              <a:t>Предметы: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Речь </a:t>
            </a:r>
            <a:r>
              <a:rPr lang="ru-RU" dirty="0"/>
              <a:t>и альтернативная коммуникация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Математические </a:t>
            </a:r>
            <a:r>
              <a:rPr lang="ru-RU" dirty="0"/>
              <a:t>представления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Окружающий </a:t>
            </a:r>
            <a:r>
              <a:rPr lang="ru-RU" dirty="0"/>
              <a:t>природный  мир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Человек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Домоводство</a:t>
            </a:r>
            <a:endParaRPr lang="ru-RU" dirty="0"/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Окружающий </a:t>
            </a:r>
            <a:r>
              <a:rPr lang="ru-RU" dirty="0"/>
              <a:t>социальный мир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Музыка </a:t>
            </a:r>
            <a:r>
              <a:rPr lang="ru-RU" dirty="0"/>
              <a:t>и движение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Изобразительная </a:t>
            </a:r>
            <a:r>
              <a:rPr lang="ru-RU" dirty="0"/>
              <a:t>деятельность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Адаптивная </a:t>
            </a:r>
            <a:r>
              <a:rPr lang="ru-RU" dirty="0"/>
              <a:t>физкультура</a:t>
            </a:r>
          </a:p>
          <a:p>
            <a:pPr marL="651510" indent="-514350" fontAlgn="t">
              <a:buSzPct val="80000"/>
              <a:buFont typeface="+mj-lt"/>
              <a:buAutoNum type="arabicPeriod"/>
            </a:pPr>
            <a:r>
              <a:rPr lang="ru-RU" dirty="0" smtClean="0"/>
              <a:t>Профильный </a:t>
            </a:r>
            <a:r>
              <a:rPr lang="ru-RU" dirty="0"/>
              <a:t>труд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481826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u="sng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u="sng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28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«Язык</a:t>
            </a:r>
            <a:r>
              <a:rPr lang="ru-RU" sz="2800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</a:t>
            </a:r>
            <a:r>
              <a:rPr lang="ru-RU" sz="2800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практика»,</a:t>
            </a:r>
            <a:br>
              <a:rPr lang="ru-RU" sz="2800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2800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речь и альтернативная (дополнительная) коммуникация</a:t>
            </a:r>
            <a:endParaRPr lang="ru-RU" sz="2800" b="1" dirty="0">
              <a:solidFill>
                <a:srgbClr val="9F29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2214554"/>
            <a:ext cx="4863484" cy="3086654"/>
          </a:xfrm>
        </p:spPr>
        <p:txBody>
          <a:bodyPr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ru-RU" sz="2200" dirty="0" smtClean="0"/>
              <a:t>развитие </a:t>
            </a:r>
            <a:r>
              <a:rPr lang="ru-RU" sz="2200" dirty="0"/>
              <a:t>речи как средства общения в контексте познания окружающего мира и личного опыта </a:t>
            </a:r>
            <a:r>
              <a:rPr lang="ru-RU" sz="2200" dirty="0" smtClean="0"/>
              <a:t>ребенка</a:t>
            </a:r>
            <a:r>
              <a:rPr lang="ru-RU" sz="2200" dirty="0"/>
              <a:t>;</a:t>
            </a:r>
            <a:endParaRPr lang="ru-RU" sz="22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ru-RU" sz="2200" dirty="0" smtClean="0"/>
              <a:t>овладение </a:t>
            </a:r>
            <a:r>
              <a:rPr lang="ru-RU" sz="2200" dirty="0"/>
              <a:t>доступными средствами коммуникации и общения – вербальными и невербальными;</a:t>
            </a:r>
            <a:endParaRPr lang="ru-RU" sz="22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ru-RU" sz="2200" dirty="0"/>
              <a:t>у</a:t>
            </a:r>
            <a:r>
              <a:rPr lang="ru-RU" sz="2200" dirty="0" smtClean="0"/>
              <a:t>мение пользоваться доступными средствами коммуникации в практике экспрессивной и </a:t>
            </a:r>
            <a:r>
              <a:rPr lang="ru-RU" sz="2200" dirty="0" err="1" smtClean="0"/>
              <a:t>импрессивной</a:t>
            </a:r>
            <a:r>
              <a:rPr lang="ru-RU" sz="2200" dirty="0" smtClean="0"/>
              <a:t> речи для решения соответствующих возрасту житейских задач;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28" y="2428868"/>
            <a:ext cx="371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глобальное чтение в доступных ребенку пределах, понимание смысла узнаваемого слова;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развитие предпосылок к осмысленному чтению и письму, обучение чтению и письму.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928802"/>
            <a:ext cx="443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ВОЗМОЖНЫЕ РЕЗУЛЬТАТЫ: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2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5680" y="500042"/>
            <a:ext cx="8686800" cy="8315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- речь </a:t>
            </a:r>
            <a:r>
              <a:rPr lang="ru-RU" sz="3600" b="1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альтернативная (дополнительная) коммуникация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15370" cy="3951930"/>
          </a:xfrm>
        </p:spPr>
        <p:txBody>
          <a:bodyPr>
            <a:normAutofit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3600" dirty="0"/>
              <a:t>«Коммуникация</a:t>
            </a:r>
            <a:r>
              <a:rPr lang="ru-RU" sz="3600" dirty="0" smtClean="0"/>
              <a:t>»,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600" dirty="0" smtClean="0"/>
              <a:t>«</a:t>
            </a:r>
            <a:r>
              <a:rPr lang="ru-RU" sz="3600" dirty="0"/>
              <a:t>Развитие речи средствами вербальной и невербальной коммуникации», </a:t>
            </a:r>
            <a:endParaRPr lang="ru-RU" sz="36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600" dirty="0" smtClean="0"/>
              <a:t>«</a:t>
            </a:r>
            <a:r>
              <a:rPr lang="ru-RU" sz="3600" dirty="0"/>
              <a:t>Чтение и письмо».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РАЗДЕЛЫ ПРОГРАММЫ: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6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32246"/>
            <a:ext cx="8964488" cy="1012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 Коммуникация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вербальных средств</a:t>
            </a:r>
            <a:endParaRPr lang="ru-RU" sz="3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28641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u="sng" dirty="0" smtClean="0">
                <a:solidFill>
                  <a:srgbClr val="006600"/>
                </a:solidFill>
              </a:rPr>
              <a:t>Формирование </a:t>
            </a:r>
            <a:r>
              <a:rPr lang="ru-RU" sz="2400" u="sng" dirty="0">
                <a:solidFill>
                  <a:srgbClr val="006600"/>
                </a:solidFill>
              </a:rPr>
              <a:t>умения</a:t>
            </a:r>
            <a:r>
              <a:rPr lang="ru-RU" sz="2400" dirty="0">
                <a:solidFill>
                  <a:srgbClr val="006600"/>
                </a:solidFill>
              </a:rPr>
              <a:t>:</a:t>
            </a:r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устанавливать контакт с собеседником;  </a:t>
            </a:r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реагировать на собственное имя;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приветствовать собеседника звуком,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привлекать к себе внимание звуком,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выражать свои желания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обращаться с просьбой о помощи, выражая её звуком,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выражать согласие, несогласие звуком, словом, предложением </a:t>
            </a:r>
            <a:r>
              <a:rPr lang="ru-RU" sz="2400" dirty="0" smtClean="0"/>
              <a:t>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выражать благодарность  звуком,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отвечать на вопросы словом, </a:t>
            </a:r>
            <a:r>
              <a:rPr lang="ru-RU" sz="2400" dirty="0" smtClean="0"/>
              <a:t>предложением;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поддерживать </a:t>
            </a:r>
            <a:r>
              <a:rPr lang="ru-RU" sz="2400" dirty="0"/>
              <a:t>диалог на заданную </a:t>
            </a:r>
            <a:r>
              <a:rPr lang="ru-RU" sz="2400" dirty="0" smtClean="0"/>
              <a:t>тему;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прощаться с собеседником звуком, словом, </a:t>
            </a:r>
            <a:r>
              <a:rPr lang="ru-RU" sz="2400" dirty="0" smtClean="0"/>
              <a:t>предложением.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4065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ПРИМЕРЫ ОБРАЗОВАТЕЛЬНЫХ ЗАДАЧ: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1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ЗАСЕДАНИЯ: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r>
              <a:rPr lang="ru-RU" dirty="0" smtClean="0"/>
              <a:t>Структура АООП ОО УО (2 вариант) (</a:t>
            </a:r>
            <a:r>
              <a:rPr lang="ru-RU" dirty="0" err="1" smtClean="0"/>
              <a:t>Назмутдинова</a:t>
            </a:r>
            <a:r>
              <a:rPr lang="ru-RU" dirty="0" smtClean="0"/>
              <a:t> Э.Т.);</a:t>
            </a:r>
          </a:p>
          <a:p>
            <a:r>
              <a:rPr lang="ru-RU" dirty="0" smtClean="0"/>
              <a:t>Деятельность </a:t>
            </a:r>
            <a:r>
              <a:rPr lang="ru-RU" dirty="0" err="1" smtClean="0"/>
              <a:t>ПМПк</a:t>
            </a:r>
            <a:r>
              <a:rPr lang="ru-RU" dirty="0" smtClean="0"/>
              <a:t> (</a:t>
            </a:r>
            <a:r>
              <a:rPr lang="ru-RU" dirty="0" err="1" smtClean="0"/>
              <a:t>Мекшина</a:t>
            </a:r>
            <a:r>
              <a:rPr lang="ru-RU" dirty="0" smtClean="0"/>
              <a:t> М.С.);</a:t>
            </a:r>
          </a:p>
          <a:p>
            <a:r>
              <a:rPr lang="ru-RU" dirty="0" smtClean="0"/>
              <a:t>СИПР (Смирнова О.И.).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8" cy="5000660"/>
          </a:xfrm>
        </p:spPr>
        <p:txBody>
          <a:bodyPr>
            <a:no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ru-RU" sz="2400" u="sng" dirty="0" smtClean="0"/>
              <a:t>Формирование </a:t>
            </a:r>
            <a:r>
              <a:rPr lang="ru-RU" sz="2400" u="sng" dirty="0"/>
              <a:t>умения использовать</a:t>
            </a:r>
            <a:r>
              <a:rPr lang="ru-RU" sz="2400" dirty="0"/>
              <a:t>:</a:t>
            </a:r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взгляд как средство коммуникации </a:t>
            </a:r>
            <a:r>
              <a:rPr lang="ru-RU" sz="2400" dirty="0" smtClean="0"/>
              <a:t>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мимику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жест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звук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предметный символ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графическое изображение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карточки с напечатанными словами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таблицу букв как средство </a:t>
            </a:r>
            <a:r>
              <a:rPr lang="ru-RU" sz="2400" dirty="0" smtClean="0"/>
              <a:t>коммуникации;</a:t>
            </a:r>
            <a:endParaRPr lang="ru-RU" sz="2400" dirty="0"/>
          </a:p>
          <a:p>
            <a:pPr lvl="0"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э</a:t>
            </a:r>
            <a:r>
              <a:rPr lang="ru-RU" sz="2400" dirty="0" smtClean="0"/>
              <a:t>лектронные средства: коммуникативную кнопку, коммуникатор, </a:t>
            </a:r>
            <a:r>
              <a:rPr lang="ru-RU" sz="2400" dirty="0"/>
              <a:t>компьютер (планшет) </a:t>
            </a:r>
            <a:r>
              <a:rPr lang="ru-RU" sz="2400" dirty="0" smtClean="0"/>
              <a:t>как </a:t>
            </a:r>
            <a:r>
              <a:rPr lang="ru-RU" sz="2400" dirty="0"/>
              <a:t>средство </a:t>
            </a:r>
            <a:r>
              <a:rPr lang="ru-RU" sz="2400" dirty="0" smtClean="0"/>
              <a:t>коммуникации.</a:t>
            </a:r>
            <a:endParaRPr lang="ru-RU" sz="24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79512" y="285728"/>
            <a:ext cx="8784976" cy="92869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6600"/>
                </a:solidFill>
              </a:rPr>
              <a:t>1.2. Коммуникация </a:t>
            </a:r>
          </a:p>
          <a:p>
            <a:r>
              <a:rPr lang="ru-RU" sz="2800" i="1" dirty="0" smtClean="0">
                <a:solidFill>
                  <a:srgbClr val="006600"/>
                </a:solidFill>
              </a:rPr>
              <a:t>с </a:t>
            </a:r>
            <a:r>
              <a:rPr lang="ru-RU" sz="2800" i="1" dirty="0">
                <a:solidFill>
                  <a:srgbClr val="006600"/>
                </a:solidFill>
              </a:rPr>
              <a:t>использованием невербальных </a:t>
            </a:r>
            <a:r>
              <a:rPr lang="ru-RU" sz="2800" i="1" dirty="0" smtClean="0">
                <a:solidFill>
                  <a:srgbClr val="006600"/>
                </a:solidFill>
              </a:rPr>
              <a:t>средств</a:t>
            </a:r>
            <a:endParaRPr lang="ru-RU" sz="2800" i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73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Развитие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 средствами вербальной и невербальной коммуникации  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658728"/>
          </a:xfrm>
        </p:spPr>
        <p:txBody>
          <a:bodyPr/>
          <a:lstStyle/>
          <a:p>
            <a:pPr marL="651510" indent="-514350">
              <a:buSzPct val="90000"/>
              <a:buAutoNum type="arabicParenR"/>
            </a:pPr>
            <a:r>
              <a:rPr lang="ru-RU" dirty="0" err="1" smtClean="0"/>
              <a:t>Импрессивная</a:t>
            </a:r>
            <a:r>
              <a:rPr lang="ru-RU" dirty="0" smtClean="0"/>
              <a:t> речь</a:t>
            </a:r>
          </a:p>
          <a:p>
            <a:pPr marL="651510" indent="-514350">
              <a:buSzPct val="90000"/>
              <a:buAutoNum type="arabicParenR"/>
            </a:pPr>
            <a:r>
              <a:rPr lang="ru-RU" dirty="0" smtClean="0"/>
              <a:t>Экспрессивная речь</a:t>
            </a:r>
          </a:p>
          <a:p>
            <a:pPr marL="651510" indent="-514350">
              <a:buSzPct val="90000"/>
              <a:buAutoNum type="arabicParenR"/>
            </a:pPr>
            <a:r>
              <a:rPr lang="ru-RU" dirty="0"/>
              <a:t>Экспрессия с использованием средств невербальной коммуникации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5234" name="Picture 2" descr="http://www.psyportal.net/wp-content/uploads/2012/05/Socialising-with-an-autistic-chi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4000528" cy="2607011"/>
          </a:xfrm>
          <a:prstGeom prst="rect">
            <a:avLst/>
          </a:prstGeom>
          <a:noFill/>
        </p:spPr>
      </p:pic>
      <p:pic>
        <p:nvPicPr>
          <p:cNvPr id="95236" name="Picture 4" descr="http://dszn.mos.ru/%D0%B4%D0%B5%D1%82%D0%B8-%D0%B8%D0%BD%D0%B2%D0%B0%D0%BB%D0%B8%D0%B4%D1%8B.jpg"/>
          <p:cNvPicPr>
            <a:picLocks noChangeAspect="1" noChangeArrowheads="1"/>
          </p:cNvPicPr>
          <p:nvPr/>
        </p:nvPicPr>
        <p:blipFill>
          <a:blip r:embed="rId4"/>
          <a:srcRect l="6250" t="19444" r="6250"/>
          <a:stretch>
            <a:fillRect/>
          </a:stretch>
        </p:blipFill>
        <p:spPr bwMode="auto">
          <a:xfrm>
            <a:off x="4897166" y="3929066"/>
            <a:ext cx="372463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50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85727"/>
            <a:ext cx="9144000" cy="7387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</a:t>
            </a:r>
            <a:r>
              <a:rPr lang="ru-R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Импрессивная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речь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8215370" cy="5112568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ru-RU" sz="3200" u="sng" dirty="0" smtClean="0"/>
              <a:t>Формирование умений</a:t>
            </a:r>
            <a:r>
              <a:rPr lang="ru-RU" sz="3200" dirty="0" smtClean="0"/>
              <a:t>: 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понимать </a:t>
            </a:r>
            <a:r>
              <a:rPr lang="ru-RU" sz="3200" b="1" dirty="0"/>
              <a:t>слова</a:t>
            </a:r>
            <a:r>
              <a:rPr lang="ru-RU" sz="3200" dirty="0"/>
              <a:t>, обозначающие предметы и </a:t>
            </a:r>
            <a:r>
              <a:rPr lang="ru-RU" sz="3200" dirty="0" smtClean="0"/>
              <a:t>объекты, действия, </a:t>
            </a:r>
            <a:r>
              <a:rPr lang="ru-RU" sz="3200" dirty="0"/>
              <a:t>признаки </a:t>
            </a:r>
            <a:r>
              <a:rPr lang="ru-RU" sz="3200" dirty="0" smtClean="0"/>
              <a:t>предметов, действий</a:t>
            </a:r>
            <a:r>
              <a:rPr lang="ru-RU" sz="3200" dirty="0"/>
              <a:t>, </a:t>
            </a:r>
            <a:r>
              <a:rPr lang="ru-RU" sz="3200" dirty="0" smtClean="0"/>
              <a:t>состояний, число </a:t>
            </a:r>
            <a:r>
              <a:rPr lang="ru-RU" sz="3200" dirty="0"/>
              <a:t>и количество предметов</a:t>
            </a:r>
            <a:r>
              <a:rPr lang="ru-RU" sz="3200" dirty="0" smtClean="0"/>
              <a:t>; </a:t>
            </a:r>
            <a:r>
              <a:rPr lang="ru-RU" sz="3200" dirty="0"/>
              <a:t>понимать слова, указывающие на предмет, его </a:t>
            </a:r>
            <a:r>
              <a:rPr lang="ru-RU" sz="3200" dirty="0" smtClean="0"/>
              <a:t>признак и другие слова;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понимать </a:t>
            </a:r>
            <a:r>
              <a:rPr lang="ru-RU" sz="3200" b="1" dirty="0" smtClean="0"/>
              <a:t>предложения;</a:t>
            </a:r>
            <a:endParaRPr lang="ru-RU" sz="3200" b="1" dirty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понимать </a:t>
            </a:r>
            <a:r>
              <a:rPr lang="ru-RU" sz="3200" dirty="0"/>
              <a:t>содержание</a:t>
            </a:r>
            <a:r>
              <a:rPr lang="ru-RU" sz="3200" b="1" dirty="0"/>
              <a:t> текста</a:t>
            </a:r>
          </a:p>
          <a:p>
            <a:pPr marL="137160" indent="0">
              <a:buNone/>
            </a:pP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45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85727"/>
            <a:ext cx="9144000" cy="7858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Экспрессивная речь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00808"/>
            <a:ext cx="8286808" cy="4728588"/>
          </a:xfrm>
        </p:spPr>
        <p:txBody>
          <a:bodyPr>
            <a:normAutofit fontScale="85000" lnSpcReduction="20000"/>
          </a:bodyPr>
          <a:lstStyle/>
          <a:p>
            <a:pPr marL="137160" lvl="0" indent="0">
              <a:buNone/>
            </a:pPr>
            <a:r>
              <a:rPr lang="ru-RU" sz="3200" u="sng" dirty="0" smtClean="0"/>
              <a:t>Формирование умений</a:t>
            </a:r>
            <a:r>
              <a:rPr lang="ru-RU" sz="3200" dirty="0" smtClean="0"/>
              <a:t>: 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употреблять отдельные звуки, звукоподражания, звуковые комплексы, </a:t>
            </a:r>
            <a:r>
              <a:rPr lang="ru-RU" sz="3200" dirty="0" smtClean="0"/>
              <a:t>слова;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согласовывать слова в словосочетаниях, </a:t>
            </a:r>
            <a:r>
              <a:rPr lang="ru-RU" sz="3200" dirty="0" smtClean="0"/>
              <a:t>предложениях;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употреблять в речи простые и сложные </a:t>
            </a:r>
            <a:r>
              <a:rPr lang="ru-RU" sz="3200" dirty="0" smtClean="0"/>
              <a:t>предложения;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отвечать на вопросы по содержанию </a:t>
            </a:r>
            <a:r>
              <a:rPr lang="ru-RU" sz="3200" dirty="0" smtClean="0"/>
              <a:t>текста;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составлять рассказ по последовательно продемонстрированным действиям, рассказ о себе, рассказ по серии сюжетных </a:t>
            </a:r>
            <a:r>
              <a:rPr lang="ru-RU" sz="3200" dirty="0" smtClean="0"/>
              <a:t>картинок;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пересказывать текст по </a:t>
            </a:r>
            <a:r>
              <a:rPr lang="ru-RU" sz="3200" dirty="0" smtClean="0"/>
              <a:t>плану.</a:t>
            </a:r>
            <a:endParaRPr lang="ru-RU" sz="3200" dirty="0"/>
          </a:p>
          <a:p>
            <a:pPr marL="137160" indent="0">
              <a:buNone/>
            </a:pP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022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2.3. Экспрессия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средств невербальной коммуникации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528638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u="sng" dirty="0"/>
              <a:t>Формирование </a:t>
            </a:r>
            <a:r>
              <a:rPr lang="ru-RU" sz="2400" u="sng" dirty="0" smtClean="0"/>
              <a:t>умения </a:t>
            </a:r>
            <a:r>
              <a:rPr lang="ru-RU" sz="2400" dirty="0" smtClean="0"/>
              <a:t>использовать </a:t>
            </a:r>
            <a:r>
              <a:rPr lang="ru-RU" sz="2400" dirty="0"/>
              <a:t>графическое изображение </a:t>
            </a:r>
            <a:r>
              <a:rPr lang="ru-RU" sz="2400" dirty="0" smtClean="0"/>
              <a:t>и /</a:t>
            </a:r>
            <a:r>
              <a:rPr lang="ru-RU" sz="2400" dirty="0"/>
              <a:t>или </a:t>
            </a:r>
            <a:r>
              <a:rPr lang="ru-RU" sz="2400" dirty="0" smtClean="0"/>
              <a:t>электронное </a:t>
            </a:r>
            <a:r>
              <a:rPr lang="ru-RU" sz="2400" dirty="0"/>
              <a:t>устройство </a:t>
            </a:r>
            <a:r>
              <a:rPr lang="ru-RU" sz="2400" dirty="0" smtClean="0"/>
              <a:t>для:</a:t>
            </a:r>
            <a:endParaRPr lang="ru-RU" sz="2400" dirty="0"/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сообщения собственного имени, имен близких людей;</a:t>
            </a:r>
            <a:endParaRPr lang="ru-RU" sz="2400" dirty="0"/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обозначения предметов / объектов, действий, признаков, </a:t>
            </a:r>
            <a:r>
              <a:rPr lang="ru-RU" sz="2400" dirty="0"/>
              <a:t>обобщающих понятий </a:t>
            </a:r>
            <a:r>
              <a:rPr lang="ru-RU" sz="2400" dirty="0" smtClean="0"/>
              <a:t>и др.;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составления простых предложений ;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ответов </a:t>
            </a:r>
            <a:r>
              <a:rPr lang="ru-RU" sz="2400" dirty="0"/>
              <a:t>на вопросы по содержанию </a:t>
            </a:r>
            <a:r>
              <a:rPr lang="ru-RU" sz="2400" dirty="0" smtClean="0"/>
              <a:t>текста;</a:t>
            </a:r>
            <a:endParaRPr lang="ru-RU" sz="2400" dirty="0"/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составления рассказа </a:t>
            </a:r>
            <a:r>
              <a:rPr lang="ru-RU" sz="2400" dirty="0"/>
              <a:t>по последовательно продемонстрированным </a:t>
            </a:r>
            <a:r>
              <a:rPr lang="ru-RU" sz="2400" dirty="0" smtClean="0"/>
              <a:t>действиям;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составления рассказа по одной сюжетной картинке с использованием;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составления </a:t>
            </a:r>
            <a:r>
              <a:rPr lang="ru-RU" sz="2400" dirty="0" smtClean="0"/>
              <a:t>рассказа </a:t>
            </a:r>
            <a:r>
              <a:rPr lang="ru-RU" sz="2400" dirty="0"/>
              <a:t>по серии сюжетных </a:t>
            </a:r>
            <a:r>
              <a:rPr lang="ru-RU" sz="2400" dirty="0" smtClean="0"/>
              <a:t>картинок;</a:t>
            </a:r>
            <a:endParaRPr lang="ru-RU" sz="2400" dirty="0"/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составления </a:t>
            </a:r>
            <a:r>
              <a:rPr lang="ru-RU" sz="2400" dirty="0" smtClean="0"/>
              <a:t>рассказа </a:t>
            </a:r>
            <a:r>
              <a:rPr lang="ru-RU" sz="2400" dirty="0"/>
              <a:t>о прошедших, планируемых событиях </a:t>
            </a:r>
            <a:endParaRPr lang="ru-RU" sz="2400" dirty="0" smtClean="0"/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 smtClean="0"/>
              <a:t>рассказа </a:t>
            </a:r>
            <a:r>
              <a:rPr lang="ru-RU" sz="2400" dirty="0"/>
              <a:t>о </a:t>
            </a:r>
            <a:r>
              <a:rPr lang="ru-RU" sz="2400" dirty="0" smtClean="0"/>
              <a:t>себе;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и</a:t>
            </a:r>
            <a:r>
              <a:rPr lang="ru-RU" sz="2400" dirty="0" smtClean="0"/>
              <a:t> др</a:t>
            </a:r>
            <a:r>
              <a:rPr lang="ru-RU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41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Чтение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лобальное </a:t>
            </a:r>
            <a:r>
              <a:rPr lang="ru-RU" sz="3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2689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узнавать (различать) напечатанные слова, обозначающие имена людей, названия предметов, </a:t>
            </a:r>
            <a:r>
              <a:rPr lang="ru-RU" dirty="0" smtClean="0"/>
              <a:t>действий;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использовать карточки с напечатанными словами как средства коммуникации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357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53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Чтение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начальные </a:t>
            </a:r>
            <a:r>
              <a:rPr lang="ru-RU" sz="3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чтения и письма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2689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узнавать (различать) образ графем (букв);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узнавать звук в слоге (слове);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соотносить  звук с буквой;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узнавать буквы в слоге (слове);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называть буквы;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читать слоги (слова);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писать буквы (слоги, слова, предложения).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764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143000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«Математика»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«Математические представления»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2000240"/>
            <a:ext cx="8215370" cy="4857760"/>
          </a:xfrm>
        </p:spPr>
        <p:txBody>
          <a:bodyPr>
            <a:normAutofit/>
          </a:bodyPr>
          <a:lstStyle/>
          <a:p>
            <a:pPr>
              <a:buSzPct val="90000"/>
              <a:buFont typeface="Wingdings" charset="2"/>
              <a:buChar char="Ø"/>
            </a:pPr>
            <a:r>
              <a:rPr lang="ru-RU" sz="2800" dirty="0" smtClean="0"/>
              <a:t>Элементарные математические представления </a:t>
            </a:r>
            <a:r>
              <a:rPr lang="ru-RU" sz="2800" dirty="0"/>
              <a:t>о форме, величине, количественных (</a:t>
            </a:r>
            <a:r>
              <a:rPr lang="ru-RU" sz="2800" dirty="0" err="1"/>
              <a:t>дочисловых</a:t>
            </a:r>
            <a:r>
              <a:rPr lang="ru-RU" sz="2800" dirty="0"/>
              <a:t>), пространственных, временных </a:t>
            </a:r>
            <a:r>
              <a:rPr lang="ru-RU" sz="2800" dirty="0" smtClean="0"/>
              <a:t>представлениях</a:t>
            </a:r>
            <a:r>
              <a:rPr lang="ru-RU" sz="2800" dirty="0"/>
              <a:t>;</a:t>
            </a:r>
            <a:endParaRPr lang="ru-RU" sz="2800" dirty="0" smtClean="0"/>
          </a:p>
          <a:p>
            <a:pPr>
              <a:buSzPct val="90000"/>
              <a:buFont typeface="Wingdings" charset="2"/>
              <a:buChar char="Ø"/>
            </a:pPr>
            <a:r>
              <a:rPr lang="ru-RU" sz="2800" dirty="0" smtClean="0"/>
              <a:t>представления </a:t>
            </a:r>
            <a:r>
              <a:rPr lang="ru-RU" sz="2800" dirty="0"/>
              <a:t>о количестве, числе, </a:t>
            </a:r>
            <a:r>
              <a:rPr lang="ru-RU" sz="2800" dirty="0" smtClean="0"/>
              <a:t>узнавание цифр, знание состава </a:t>
            </a:r>
            <a:r>
              <a:rPr lang="ru-RU" sz="2800" dirty="0"/>
              <a:t>числа в доступных ребенку пределах, счет, решение простых арифметических задач с опорой на </a:t>
            </a:r>
            <a:r>
              <a:rPr lang="ru-RU" sz="2800" dirty="0" smtClean="0"/>
              <a:t>наглядность</a:t>
            </a:r>
            <a:r>
              <a:rPr lang="ru-RU" sz="2800" dirty="0"/>
              <a:t>;</a:t>
            </a:r>
            <a:endParaRPr lang="ru-RU" sz="2800" dirty="0" smtClean="0"/>
          </a:p>
          <a:p>
            <a:pPr>
              <a:buSzPct val="90000"/>
              <a:buFont typeface="Wingdings" charset="2"/>
              <a:buChar char="Ø"/>
            </a:pPr>
            <a:r>
              <a:rPr lang="ru-RU" sz="2800" dirty="0" smtClean="0"/>
              <a:t>овладение </a:t>
            </a:r>
            <a:r>
              <a:rPr lang="ru-RU" sz="2800" dirty="0"/>
              <a:t>способностью пользоваться математическими знаниями при решении соответствующих возрасту житейских задач.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571612"/>
            <a:ext cx="382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ВОЗМОЖНЫЕ РЕЗУЛЬТАТЫ: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391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26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- математические представления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4786346" cy="4357718"/>
          </a:xfrm>
        </p:spPr>
        <p:txBody>
          <a:bodyPr>
            <a:normAutofit lnSpcReduction="1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2800" dirty="0"/>
              <a:t>«Количественные представления», </a:t>
            </a:r>
            <a:endParaRPr lang="ru-RU" sz="28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2800" dirty="0" smtClean="0"/>
              <a:t>«</a:t>
            </a:r>
            <a:r>
              <a:rPr lang="ru-RU" sz="2800" dirty="0"/>
              <a:t>Представления о форме», </a:t>
            </a:r>
            <a:endParaRPr lang="ru-RU" sz="28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2800" dirty="0"/>
              <a:t>«Пространственные представления»,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2800" dirty="0"/>
              <a:t>«Временные представления</a:t>
            </a:r>
            <a:r>
              <a:rPr lang="ru-RU" sz="2800" dirty="0" smtClean="0"/>
              <a:t>»,</a:t>
            </a:r>
            <a:endParaRPr lang="ru-RU" sz="2800" dirty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2800" dirty="0" smtClean="0"/>
              <a:t>«</a:t>
            </a:r>
            <a:r>
              <a:rPr lang="ru-RU" sz="2800" dirty="0"/>
              <a:t>Представления о величине</a:t>
            </a:r>
            <a:r>
              <a:rPr lang="ru-RU" sz="2800" dirty="0" smtClean="0"/>
              <a:t>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2858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РАЗДЕЛЫ ПРОГРАММЫ:</a:t>
            </a:r>
            <a:endParaRPr lang="ru-RU" sz="2400" b="1" dirty="0"/>
          </a:p>
        </p:txBody>
      </p:sp>
      <p:pic>
        <p:nvPicPr>
          <p:cNvPr id="7" name="Изображение 5" descr="Нина математика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2066" y="1857364"/>
            <a:ext cx="3571900" cy="44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0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579296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Количественные представления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5240649"/>
          </a:xfrm>
        </p:spPr>
        <p:txBody>
          <a:bodyPr>
            <a:normAutofit fontScale="92500" lnSpcReduction="10000"/>
          </a:bodyPr>
          <a:lstStyle/>
          <a:p>
            <a:pPr marL="265176" indent="0">
              <a:lnSpc>
                <a:spcPct val="80000"/>
              </a:lnSpc>
              <a:buNone/>
            </a:pPr>
            <a:r>
              <a:rPr lang="ru-RU" sz="3000" u="sng" dirty="0" smtClean="0"/>
              <a:t>Формирование умения</a:t>
            </a:r>
            <a:r>
              <a:rPr lang="ru-RU" sz="3000" dirty="0" smtClean="0"/>
              <a:t>:</a:t>
            </a:r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 smtClean="0"/>
              <a:t>находить </a:t>
            </a:r>
            <a:r>
              <a:rPr lang="ru-RU" sz="3000" dirty="0"/>
              <a:t>одинаковые </a:t>
            </a:r>
            <a:r>
              <a:rPr lang="ru-RU" sz="3000" dirty="0" smtClean="0"/>
              <a:t>предметы; 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разъединять </a:t>
            </a:r>
            <a:r>
              <a:rPr lang="ru-RU" sz="3000" dirty="0" smtClean="0"/>
              <a:t>множество;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объединять предметы в единое </a:t>
            </a:r>
            <a:r>
              <a:rPr lang="ru-RU" sz="3000" dirty="0" smtClean="0"/>
              <a:t>множество;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сравнивать </a:t>
            </a:r>
            <a:r>
              <a:rPr lang="ru-RU" sz="3000" dirty="0" smtClean="0"/>
              <a:t>множества;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 smtClean="0"/>
              <a:t>пересчитывать предметы;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узнавать </a:t>
            </a:r>
            <a:r>
              <a:rPr lang="ru-RU" sz="3000" dirty="0" smtClean="0"/>
              <a:t>и </a:t>
            </a:r>
            <a:r>
              <a:rPr lang="ru-RU" sz="3000" dirty="0"/>
              <a:t>писать </a:t>
            </a:r>
            <a:r>
              <a:rPr lang="ru-RU" sz="3000" dirty="0" smtClean="0"/>
              <a:t>цифры;</a:t>
            </a:r>
            <a:endParaRPr lang="ru-RU" sz="3000" dirty="0"/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соотносить количество предметов с </a:t>
            </a:r>
            <a:r>
              <a:rPr lang="ru-RU" sz="3000" dirty="0" smtClean="0"/>
              <a:t>числом;</a:t>
            </a:r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 smtClean="0"/>
              <a:t>выполнять </a:t>
            </a:r>
            <a:r>
              <a:rPr lang="ru-RU" sz="3000" dirty="0"/>
              <a:t>арифметические действия в пределах 5, </a:t>
            </a:r>
            <a:r>
              <a:rPr lang="ru-RU" sz="3000" dirty="0" smtClean="0"/>
              <a:t>10;</a:t>
            </a:r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выполнять арифметические действия на </a:t>
            </a:r>
            <a:r>
              <a:rPr lang="ru-RU" sz="3000" dirty="0" smtClean="0"/>
              <a:t>калькуляторе;</a:t>
            </a:r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производить размен </a:t>
            </a:r>
            <a:r>
              <a:rPr lang="ru-RU" sz="3000" dirty="0" smtClean="0"/>
              <a:t>денег; </a:t>
            </a:r>
          </a:p>
          <a:p>
            <a:pPr marL="722376" indent="-457200">
              <a:lnSpc>
                <a:spcPct val="80000"/>
              </a:lnSpc>
              <a:buFont typeface="Wingdings" charset="2"/>
              <a:buChar char="ü"/>
            </a:pPr>
            <a:r>
              <a:rPr lang="ru-RU" sz="3000" dirty="0"/>
              <a:t>и</a:t>
            </a:r>
            <a:r>
              <a:rPr lang="ru-RU" sz="3000" dirty="0" smtClean="0"/>
              <a:t> др.</a:t>
            </a:r>
            <a:endParaRPr lang="ru-RU" sz="3000" dirty="0"/>
          </a:p>
          <a:p>
            <a:pPr marL="722376" indent="-457200">
              <a:buFont typeface="Wingdings" charset="2"/>
              <a:buChar char="ü"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766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примерных основных общеобразовательных программ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hlinkClick r:id="rId3"/>
              </a:rPr>
              <a:t>http://fgosreestr.ru</a:t>
            </a:r>
            <a:endParaRPr lang="ru-RU" sz="4800" dirty="0" smtClean="0"/>
          </a:p>
          <a:p>
            <a:pPr algn="ctr"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Примерная </a:t>
            </a:r>
          </a:p>
          <a:p>
            <a:pPr algn="ctr">
              <a:buNone/>
            </a:pPr>
            <a:r>
              <a:rPr lang="ru-RU" sz="3000" dirty="0" smtClean="0"/>
              <a:t>адаптированная основная общеобразовательная программа образования обучающихся с умственной отсталостью</a:t>
            </a:r>
          </a:p>
          <a:p>
            <a:pPr algn="ctr">
              <a:buNone/>
            </a:pPr>
            <a:r>
              <a:rPr lang="ru-RU" sz="3000" dirty="0" smtClean="0"/>
              <a:t>(интеллектуальными нарушениями)</a:t>
            </a:r>
          </a:p>
          <a:p>
            <a:pPr algn="ctr"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Представления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215370" cy="4525963"/>
          </a:xfrm>
        </p:spPr>
        <p:txBody>
          <a:bodyPr>
            <a:normAutofit fontScale="92500" lnSpcReduction="10000"/>
          </a:bodyPr>
          <a:lstStyle/>
          <a:p>
            <a:pPr marL="137160" indent="0">
              <a:lnSpc>
                <a:spcPct val="120000"/>
              </a:lnSpc>
              <a:buNone/>
            </a:pPr>
            <a:r>
              <a:rPr lang="ru-RU" u="sng" dirty="0" smtClean="0"/>
              <a:t>Формирование</a:t>
            </a:r>
            <a:r>
              <a:rPr lang="ru-RU" dirty="0" smtClean="0"/>
              <a:t>:</a:t>
            </a:r>
            <a:endParaRPr lang="ru-RU" dirty="0"/>
          </a:p>
          <a:p>
            <a:pPr lvl="0">
              <a:lnSpc>
                <a:spcPct val="120000"/>
              </a:lnSpc>
              <a:buFont typeface="Wingdings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редставления о </a:t>
            </a:r>
            <a:r>
              <a:rPr lang="ru-RU" dirty="0"/>
              <a:t>геометрических </a:t>
            </a:r>
            <a:r>
              <a:rPr lang="ru-RU" dirty="0" smtClean="0"/>
              <a:t>телах </a:t>
            </a:r>
            <a:r>
              <a:rPr lang="ru-RU" dirty="0"/>
              <a:t>«шар», «куб», «призма», «брусок»; </a:t>
            </a:r>
            <a:endParaRPr lang="ru-RU" dirty="0" smtClean="0"/>
          </a:p>
          <a:p>
            <a:pPr lvl="0">
              <a:lnSpc>
                <a:spcPct val="120000"/>
              </a:lnSpc>
              <a:buFont typeface="Wingdings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мения соотносить </a:t>
            </a:r>
            <a:r>
              <a:rPr lang="ru-RU" dirty="0"/>
              <a:t>формы предметов с геометрическими </a:t>
            </a:r>
            <a:r>
              <a:rPr lang="ru-RU" dirty="0" smtClean="0"/>
              <a:t>телами;</a:t>
            </a:r>
            <a:endParaRPr lang="ru-RU" dirty="0"/>
          </a:p>
          <a:p>
            <a:pPr lvl="0">
              <a:lnSpc>
                <a:spcPct val="120000"/>
              </a:lnSpc>
              <a:buFont typeface="Wingdings" charset="2"/>
              <a:buChar char="ü"/>
            </a:pPr>
            <a:r>
              <a:rPr lang="ru-RU" dirty="0"/>
              <a:t>представления </a:t>
            </a:r>
            <a:r>
              <a:rPr lang="ru-RU" dirty="0" smtClean="0"/>
              <a:t>о </a:t>
            </a:r>
            <a:r>
              <a:rPr lang="ru-RU" dirty="0"/>
              <a:t>геометрических </a:t>
            </a:r>
            <a:r>
              <a:rPr lang="ru-RU" dirty="0" smtClean="0"/>
              <a:t>фигурах;</a:t>
            </a:r>
          </a:p>
          <a:p>
            <a:pPr lvl="0">
              <a:lnSpc>
                <a:spcPct val="120000"/>
              </a:lnSpc>
              <a:buFont typeface="Wingdings" charset="2"/>
              <a:buChar char="ü"/>
            </a:pPr>
            <a:r>
              <a:rPr lang="ru-RU" dirty="0" smtClean="0"/>
              <a:t>умения </a:t>
            </a:r>
            <a:r>
              <a:rPr lang="ru-RU" dirty="0"/>
              <a:t>выполнять построение геометрических </a:t>
            </a:r>
            <a:r>
              <a:rPr lang="ru-RU" dirty="0" smtClean="0"/>
              <a:t>фигур.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66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Временные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043890" cy="434023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u="sng" dirty="0"/>
              <a:t>Формирование 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смене частей </a:t>
            </a:r>
            <a:r>
              <a:rPr lang="ru-RU" dirty="0" smtClean="0"/>
              <a:t>суток;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неделе;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временах </a:t>
            </a:r>
            <a:r>
              <a:rPr lang="ru-RU" dirty="0" smtClean="0"/>
              <a:t>года;</a:t>
            </a:r>
            <a:endParaRPr lang="ru-RU" dirty="0"/>
          </a:p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сравнивать людей по </a:t>
            </a:r>
            <a:r>
              <a:rPr lang="ru-RU" dirty="0" smtClean="0"/>
              <a:t>возрасту;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определять время по </a:t>
            </a:r>
            <a:r>
              <a:rPr lang="ru-RU" dirty="0" smtClean="0"/>
              <a:t>часам.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ОБРАЗОВАТЕЛЬНЫХ ЗАДАЧ: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4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Представления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величине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72816"/>
            <a:ext cx="8215370" cy="403244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</a:t>
            </a:r>
            <a:r>
              <a:rPr lang="ru-RU" u="sng" dirty="0" smtClean="0"/>
              <a:t>умения: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различать</a:t>
            </a:r>
            <a:r>
              <a:rPr lang="ru-RU" dirty="0"/>
              <a:t>, сравнивать </a:t>
            </a:r>
            <a:r>
              <a:rPr lang="ru-RU" dirty="0" smtClean="0"/>
              <a:t>предметы по величине, длине, ширине, высоте, весу 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выполнять </a:t>
            </a:r>
            <a:r>
              <a:rPr lang="ru-RU" dirty="0"/>
              <a:t>измерения с помощью весов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различать</a:t>
            </a:r>
            <a:r>
              <a:rPr lang="ru-RU" dirty="0"/>
              <a:t>, сравнивать предметы: </a:t>
            </a:r>
            <a:r>
              <a:rPr lang="ru-RU" dirty="0" smtClean="0"/>
              <a:t>по толщине,</a:t>
            </a:r>
            <a:r>
              <a:rPr lang="ru-RU" dirty="0"/>
              <a:t> </a:t>
            </a:r>
            <a:r>
              <a:rPr lang="ru-RU" dirty="0" smtClean="0"/>
              <a:t>глубине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выполнять измерение с </a:t>
            </a:r>
            <a:r>
              <a:rPr lang="ru-RU" dirty="0"/>
              <a:t>помощью </a:t>
            </a:r>
            <a:r>
              <a:rPr lang="ru-RU" dirty="0" smtClean="0"/>
              <a:t>мерки, линейки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007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786842" cy="95406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200" b="1" i="1" u="sng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32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«Окружающий мир» </a:t>
            </a:r>
            <a:br>
              <a:rPr lang="ru-RU" sz="32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</a:t>
            </a:r>
            <a:r>
              <a:rPr lang="ru-RU" sz="3200" b="1" i="1" u="sng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3200" b="1" i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«Окружающий природный мир»</a:t>
            </a:r>
            <a:endParaRPr lang="ru-RU" sz="3200" b="1" dirty="0">
              <a:solidFill>
                <a:srgbClr val="9F29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12776"/>
            <a:ext cx="5000660" cy="5157192"/>
          </a:xfrm>
        </p:spPr>
        <p:txBody>
          <a:bodyPr>
            <a:normAutofit fontScale="85000" lnSpcReduction="20000"/>
          </a:bodyPr>
          <a:lstStyle/>
          <a:p>
            <a:pPr>
              <a:buSzPct val="90000"/>
              <a:buFont typeface="Wingdings" charset="2"/>
              <a:buChar char="Ø"/>
            </a:pPr>
            <a:r>
              <a:rPr lang="ru-RU" dirty="0" smtClean="0"/>
              <a:t>элементарные </a:t>
            </a:r>
            <a:r>
              <a:rPr lang="ru-RU" dirty="0"/>
              <a:t>представления о течении </a:t>
            </a:r>
            <a:r>
              <a:rPr lang="ru-RU" dirty="0" smtClean="0"/>
              <a:t>времени;</a:t>
            </a:r>
            <a:endParaRPr lang="ru-RU" dirty="0"/>
          </a:p>
          <a:p>
            <a:pPr>
              <a:buSzPct val="90000"/>
              <a:buFont typeface="Wingdings" charset="2"/>
              <a:buChar char="Ø"/>
            </a:pPr>
            <a:r>
              <a:rPr lang="ru-RU" dirty="0" smtClean="0"/>
              <a:t>представления о смене </a:t>
            </a:r>
            <a:r>
              <a:rPr lang="ru-RU" dirty="0"/>
              <a:t>времен года и соответствующих сезонных изменениях в </a:t>
            </a:r>
            <a:r>
              <a:rPr lang="ru-RU" dirty="0" smtClean="0"/>
              <a:t>природе;</a:t>
            </a:r>
          </a:p>
          <a:p>
            <a:pPr>
              <a:buSzPct val="90000"/>
              <a:buFont typeface="Wingdings" charset="2"/>
              <a:buChar char="Ø"/>
            </a:pPr>
            <a:r>
              <a:rPr lang="ru-RU" dirty="0"/>
              <a:t>представления о животном и растительном мире, их значении в жизни </a:t>
            </a:r>
            <a:r>
              <a:rPr lang="ru-RU" dirty="0" smtClean="0"/>
              <a:t>человека;</a:t>
            </a:r>
          </a:p>
          <a:p>
            <a:pPr>
              <a:buSzPct val="90000"/>
              <a:buFont typeface="Wingdings" charset="2"/>
              <a:buChar char="Ø"/>
            </a:pPr>
            <a:r>
              <a:rPr lang="ru-RU" dirty="0"/>
              <a:t>представления о явлениях и объектах неживой </a:t>
            </a:r>
            <a:r>
              <a:rPr lang="ru-RU" dirty="0" smtClean="0"/>
              <a:t>природы; </a:t>
            </a:r>
            <a:endParaRPr lang="ru-RU" dirty="0"/>
          </a:p>
          <a:p>
            <a:pPr>
              <a:buSzPct val="90000"/>
              <a:buFont typeface="Wingdings" charset="2"/>
              <a:buChar char="Ø"/>
            </a:pPr>
            <a:r>
              <a:rPr lang="ru-RU" dirty="0" smtClean="0"/>
              <a:t>умения </a:t>
            </a:r>
            <a:r>
              <a:rPr lang="ru-RU" dirty="0"/>
              <a:t>адаптироваться к конкретным природным и климатическим </a:t>
            </a:r>
            <a:r>
              <a:rPr lang="ru-RU" dirty="0" smtClean="0"/>
              <a:t>условиям.</a:t>
            </a:r>
          </a:p>
        </p:txBody>
      </p:sp>
      <p:pic>
        <p:nvPicPr>
          <p:cNvPr id="5" name="Изображение 4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3504" y="3786190"/>
            <a:ext cx="3493363" cy="2620022"/>
          </a:xfrm>
          <a:prstGeom prst="rect">
            <a:avLst/>
          </a:prstGeom>
        </p:spPr>
      </p:pic>
      <p:pic>
        <p:nvPicPr>
          <p:cNvPr id="82946" name="Picture 2" descr="http://srcn-avis.ru/images/14.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13271"/>
            <a:ext cx="3429024" cy="233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52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природный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794632"/>
          </a:xfrm>
        </p:spPr>
        <p:txBody>
          <a:bodyPr>
            <a:normAutofit/>
          </a:bodyPr>
          <a:lstStyle/>
          <a:p>
            <a:pPr marL="651510" lvl="0" indent="-514350">
              <a:buSzPct val="90000"/>
              <a:buFont typeface="+mj-lt"/>
              <a:buAutoNum type="arabicPeriod"/>
            </a:pPr>
            <a:r>
              <a:rPr lang="ru-RU" sz="3200" dirty="0"/>
              <a:t>«Временные представления</a:t>
            </a:r>
            <a:r>
              <a:rPr lang="ru-RU" sz="3200" dirty="0" smtClean="0"/>
              <a:t>»</a:t>
            </a:r>
          </a:p>
          <a:p>
            <a:pPr marL="651510" lvl="0" indent="-514350">
              <a:buSzPct val="90000"/>
              <a:buFont typeface="+mj-lt"/>
              <a:buAutoNum type="arabicPeriod"/>
            </a:pPr>
            <a:r>
              <a:rPr lang="ru-RU" sz="3200" dirty="0"/>
              <a:t>«Животный мир</a:t>
            </a:r>
            <a:r>
              <a:rPr lang="ru-RU" sz="3200" dirty="0" smtClean="0"/>
              <a:t>»</a:t>
            </a:r>
          </a:p>
          <a:p>
            <a:pPr marL="651510" lvl="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Растительный мир</a:t>
            </a:r>
            <a:r>
              <a:rPr lang="ru-RU" sz="3200" dirty="0" smtClean="0"/>
              <a:t>»</a:t>
            </a:r>
          </a:p>
          <a:p>
            <a:pPr marL="651510" lvl="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Объекты неживой природы»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428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РАЗДЕЛЫ ПРОГРАММЫ: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596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Временные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2104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представления о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частях суток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неделе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годе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временах года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явлениях природы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погоде текущего дня.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  <p:pic>
        <p:nvPicPr>
          <p:cNvPr id="80898" name="Picture 2" descr="http://cdn14.img22.ria.ru/images/74429/79/744297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328263" cy="245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8644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Животный </a:t>
            </a: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82864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представления о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ж</a:t>
            </a:r>
            <a:r>
              <a:rPr lang="ru-RU" dirty="0" smtClean="0"/>
              <a:t>ивотном, домашних животных, диких </a:t>
            </a:r>
            <a:r>
              <a:rPr lang="ru-RU" dirty="0"/>
              <a:t>животных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животных, обитающих в природных зонах холодного пояса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животных, обитающих в природных зонах жаркого пояса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тице, домашних птицах, перелётных </a:t>
            </a:r>
            <a:r>
              <a:rPr lang="ru-RU" dirty="0"/>
              <a:t>и зимующих </a:t>
            </a:r>
            <a:r>
              <a:rPr lang="ru-RU" dirty="0" smtClean="0"/>
              <a:t>птицах, водоплавающих </a:t>
            </a:r>
            <a:r>
              <a:rPr lang="ru-RU" dirty="0"/>
              <a:t>птицах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ыбе, речных </a:t>
            </a:r>
            <a:r>
              <a:rPr lang="ru-RU" dirty="0"/>
              <a:t>рыбах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насекомых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морских обитателях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3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0001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Растительный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8965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u="sng" dirty="0" smtClean="0"/>
              <a:t>Формирование </a:t>
            </a:r>
            <a:r>
              <a:rPr lang="ru-RU" sz="2800" u="sng" dirty="0"/>
              <a:t>представления о</a:t>
            </a:r>
            <a:r>
              <a:rPr lang="ru-RU" sz="2800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sz="2800" dirty="0"/>
              <a:t>р</a:t>
            </a:r>
            <a:r>
              <a:rPr lang="ru-RU" sz="2800" dirty="0" smtClean="0"/>
              <a:t>астениях, деревьях;</a:t>
            </a:r>
            <a:endParaRPr lang="ru-RU" sz="2800" dirty="0"/>
          </a:p>
          <a:p>
            <a:pPr lvl="0">
              <a:buFont typeface="Wingdings" charset="2"/>
              <a:buChar char="ü"/>
            </a:pPr>
            <a:r>
              <a:rPr lang="ru-RU" sz="2800" dirty="0"/>
              <a:t>ф</a:t>
            </a:r>
            <a:r>
              <a:rPr lang="ru-RU" sz="2800" dirty="0" smtClean="0"/>
              <a:t>руктах, овощах, ягодах, грибах;</a:t>
            </a:r>
            <a:endParaRPr lang="ru-RU" sz="2800" dirty="0"/>
          </a:p>
          <a:p>
            <a:pPr lvl="0">
              <a:buFont typeface="Wingdings" charset="2"/>
              <a:buChar char="ü"/>
            </a:pPr>
            <a:r>
              <a:rPr lang="ru-RU" sz="2800" dirty="0"/>
              <a:t>травянистых растениях (цветах</a:t>
            </a:r>
            <a:r>
              <a:rPr lang="ru-RU" sz="2800" dirty="0" smtClean="0"/>
              <a:t>), пряных </a:t>
            </a:r>
            <a:r>
              <a:rPr lang="ru-RU" sz="2800" dirty="0"/>
              <a:t>травянистых </a:t>
            </a:r>
            <a:r>
              <a:rPr lang="ru-RU" sz="2800" dirty="0" smtClean="0"/>
              <a:t>растениях, комнатных растениях;</a:t>
            </a:r>
            <a:endParaRPr lang="ru-RU" sz="2800" dirty="0"/>
          </a:p>
          <a:p>
            <a:pPr lvl="0">
              <a:buFont typeface="Wingdings" charset="2"/>
              <a:buChar char="ü"/>
            </a:pPr>
            <a:r>
              <a:rPr lang="ru-RU" sz="2800" dirty="0"/>
              <a:t>зерновых </a:t>
            </a:r>
            <a:r>
              <a:rPr lang="ru-RU" sz="2800" dirty="0" smtClean="0"/>
              <a:t>культурах;</a:t>
            </a:r>
            <a:endParaRPr lang="ru-RU" sz="2800" dirty="0"/>
          </a:p>
          <a:p>
            <a:pPr lvl="0">
              <a:buFont typeface="Wingdings" charset="2"/>
              <a:buChar char="ü"/>
            </a:pPr>
            <a:r>
              <a:rPr lang="ru-RU" sz="2800" dirty="0"/>
              <a:t>растениях природных зон холодного </a:t>
            </a:r>
            <a:r>
              <a:rPr lang="ru-RU" sz="2800" dirty="0" smtClean="0"/>
              <a:t>пояса;</a:t>
            </a:r>
          </a:p>
          <a:p>
            <a:pPr lvl="0">
              <a:buFont typeface="Wingdings" charset="2"/>
              <a:buChar char="ü"/>
            </a:pPr>
            <a:r>
              <a:rPr lang="ru-RU" sz="2800" dirty="0" smtClean="0"/>
              <a:t>растениях </a:t>
            </a:r>
            <a:r>
              <a:rPr lang="ru-RU" sz="2800" dirty="0"/>
              <a:t>природных зон жаркого </a:t>
            </a:r>
            <a:r>
              <a:rPr lang="ru-RU" sz="2800" dirty="0" smtClean="0"/>
              <a:t>пояса.</a:t>
            </a:r>
            <a:endParaRPr lang="ru-RU" sz="2800" dirty="0"/>
          </a:p>
          <a:p>
            <a:pPr>
              <a:buFont typeface="Wingdings" charset="2"/>
              <a:buChar char="ü"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955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Объекты </a:t>
            </a: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неживой природы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59487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представления о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Солнце, Луне, космосе</a:t>
            </a:r>
            <a:r>
              <a:rPr lang="ru-RU" dirty="0"/>
              <a:t>, небесных </a:t>
            </a:r>
            <a:r>
              <a:rPr lang="ru-RU" dirty="0" smtClean="0"/>
              <a:t>телах, планете </a:t>
            </a:r>
            <a:r>
              <a:rPr lang="ru-RU" dirty="0"/>
              <a:t>Земля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оздухе, земле </a:t>
            </a:r>
            <a:r>
              <a:rPr lang="ru-RU" dirty="0"/>
              <a:t>и небе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формах земной поверхности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изображении земной поверхности на карте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л</a:t>
            </a:r>
            <a:r>
              <a:rPr lang="ru-RU" dirty="0" smtClean="0"/>
              <a:t>есе, луге, почве, полезных </a:t>
            </a:r>
            <a:r>
              <a:rPr lang="ru-RU" dirty="0"/>
              <a:t>ископаемых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оде, реке, водоеме </a:t>
            </a:r>
            <a:r>
              <a:rPr lang="ru-RU" dirty="0"/>
              <a:t>(озеро, пруд, море)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огне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40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Название 1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075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3. </a:t>
            </a:r>
            <a:r>
              <a:rPr lang="ru-RU" sz="2800" b="1" i="1" u="sng" dirty="0">
                <a:solidFill>
                  <a:srgbClr val="C00000"/>
                </a:solidFill>
              </a:rPr>
              <a:t>Предметная область</a:t>
            </a:r>
            <a:r>
              <a:rPr lang="ru-RU" sz="2800" b="1" i="1" dirty="0">
                <a:solidFill>
                  <a:srgbClr val="C00000"/>
                </a:solidFill>
              </a:rPr>
              <a:t>: «Окружающий </a:t>
            </a:r>
            <a:r>
              <a:rPr lang="ru-RU" sz="2800" b="1" i="1" dirty="0" smtClean="0">
                <a:solidFill>
                  <a:srgbClr val="C00000"/>
                </a:solidFill>
              </a:rPr>
              <a:t>мир»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3.2.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Предмет:</a:t>
            </a:r>
            <a:r>
              <a:rPr lang="ru-RU" sz="2800" b="1" i="1" dirty="0" smtClean="0">
                <a:solidFill>
                  <a:srgbClr val="C00000"/>
                </a:solidFill>
              </a:rPr>
              <a:t> Человек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28596" y="1071546"/>
            <a:ext cx="4791476" cy="528641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/>
              <a:t>Представление о себе как «</a:t>
            </a:r>
            <a:r>
              <a:rPr lang="ru-RU" dirty="0" smtClean="0"/>
              <a:t>Я», осознание </a:t>
            </a:r>
            <a:r>
              <a:rPr lang="ru-RU" dirty="0"/>
              <a:t>общности и различий «Я» от </a:t>
            </a:r>
            <a:r>
              <a:rPr lang="ru-RU" dirty="0" smtClean="0"/>
              <a:t>других; </a:t>
            </a:r>
          </a:p>
          <a:p>
            <a:pPr>
              <a:buFont typeface="Wingdings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решать каждодневные жизненные задачи, связанные с удовлетворением первоочередных потребностей: прием пищи, туалет, гигиена тела, одевание/</a:t>
            </a:r>
            <a:r>
              <a:rPr lang="ru-RU" dirty="0" smtClean="0"/>
              <a:t>раздевание; </a:t>
            </a:r>
          </a:p>
          <a:p>
            <a:pPr>
              <a:buFont typeface="Wingdings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поддерживать образ жизни, соответствующий возрасту, потребностям и ограничениям здоровья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поддерживать </a:t>
            </a:r>
            <a:r>
              <a:rPr lang="ru-RU" dirty="0"/>
              <a:t>режим дня с необходимыми оздоровительными </a:t>
            </a:r>
            <a:r>
              <a:rPr lang="ru-RU" dirty="0" smtClean="0"/>
              <a:t>процедурами;</a:t>
            </a:r>
          </a:p>
          <a:p>
            <a:pPr>
              <a:buFont typeface="Wingdings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редставления </a:t>
            </a:r>
            <a:r>
              <a:rPr lang="ru-RU" dirty="0"/>
              <a:t>о своей семье, о взаимоотношениях в семье. </a:t>
            </a:r>
          </a:p>
        </p:txBody>
      </p:sp>
      <p:pic>
        <p:nvPicPr>
          <p:cNvPr id="3" name="Изображение 2" descr="Изображение 0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0598" y="980728"/>
            <a:ext cx="3744417" cy="2965987"/>
          </a:xfrm>
          <a:prstGeom prst="rect">
            <a:avLst/>
          </a:prstGeom>
        </p:spPr>
      </p:pic>
      <p:pic>
        <p:nvPicPr>
          <p:cNvPr id="6" name="Изображение 1" descr="Биляне -17 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0598" y="4049687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9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Международная Конвенция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«О правах инвалидов»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820546" cy="485313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ru-RU" dirty="0" smtClean="0"/>
              <a:t>13 декабря 2006 года принята Генеральной Ассамблеей ООН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24 сентября 2008 г. Россия подписала Конвенцию «О правах инвалидов».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3 мая 2012 года подписан закон РФ о ратификации Конвенции о правах инвалидов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598461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6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304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6224"/>
            <a:ext cx="8229600" cy="4709160"/>
          </a:xfrm>
        </p:spPr>
        <p:txBody>
          <a:bodyPr/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/>
              <a:t>«Представления о себе»,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Семья»,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Гигиена тела»,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Одевание и раздевание»,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Прием пищи»,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Туалет»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38315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РАЗДЕЛЫ ПРОГРАММЫ: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043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69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Представления о себе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568952" cy="521497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600" u="sng" dirty="0" smtClean="0"/>
              <a:t>Формирование представления</a:t>
            </a:r>
            <a:r>
              <a:rPr lang="ru-RU" sz="2600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ru-RU" sz="2600" dirty="0" smtClean="0"/>
              <a:t>о </a:t>
            </a:r>
            <a:r>
              <a:rPr lang="ru-RU" sz="2600" dirty="0"/>
              <a:t>частях </a:t>
            </a:r>
            <a:r>
              <a:rPr lang="ru-RU" sz="2600" dirty="0" smtClean="0"/>
              <a:t>тела, о </a:t>
            </a:r>
            <a:r>
              <a:rPr lang="ru-RU" sz="2600" dirty="0"/>
              <a:t>лице </a:t>
            </a:r>
            <a:r>
              <a:rPr lang="ru-RU" sz="2600" dirty="0" smtClean="0"/>
              <a:t>человека, </a:t>
            </a:r>
          </a:p>
          <a:p>
            <a:pPr>
              <a:buFont typeface="Wingdings" charset="2"/>
              <a:buChar char="ü"/>
            </a:pPr>
            <a:r>
              <a:rPr lang="ru-RU" sz="2600" dirty="0" smtClean="0"/>
              <a:t>о </a:t>
            </a:r>
            <a:r>
              <a:rPr lang="ru-RU" sz="2600" dirty="0"/>
              <a:t>строении </a:t>
            </a:r>
            <a:r>
              <a:rPr lang="ru-RU" sz="2600" dirty="0" smtClean="0"/>
              <a:t>человека, </a:t>
            </a:r>
          </a:p>
          <a:p>
            <a:pPr>
              <a:buFont typeface="Wingdings" charset="2"/>
              <a:buChar char="ü"/>
            </a:pPr>
            <a:r>
              <a:rPr lang="ru-RU" sz="2600" dirty="0" smtClean="0"/>
              <a:t>о </a:t>
            </a:r>
            <a:r>
              <a:rPr lang="ru-RU" sz="2600" dirty="0"/>
              <a:t>состоянии своего </a:t>
            </a:r>
            <a:r>
              <a:rPr lang="ru-RU" sz="2600" dirty="0" smtClean="0"/>
              <a:t>здоровья, </a:t>
            </a:r>
          </a:p>
          <a:p>
            <a:pPr>
              <a:buFont typeface="Wingdings" charset="2"/>
              <a:buChar char="ü"/>
            </a:pPr>
            <a:r>
              <a:rPr lang="ru-RU" sz="2600" dirty="0" smtClean="0"/>
              <a:t>о </a:t>
            </a:r>
            <a:r>
              <a:rPr lang="ru-RU" sz="2600" dirty="0"/>
              <a:t>возрастных изменениях </a:t>
            </a:r>
            <a:r>
              <a:rPr lang="ru-RU" sz="2600" dirty="0" smtClean="0"/>
              <a:t>человека,</a:t>
            </a:r>
          </a:p>
          <a:p>
            <a:pPr>
              <a:buFont typeface="Wingdings" charset="2"/>
              <a:buChar char="ü"/>
            </a:pPr>
            <a:r>
              <a:rPr lang="ru-RU" sz="2600" dirty="0" smtClean="0"/>
              <a:t>о </a:t>
            </a:r>
            <a:r>
              <a:rPr lang="ru-RU" sz="2600" dirty="0"/>
              <a:t>занятиях в свободное время </a:t>
            </a:r>
          </a:p>
          <a:p>
            <a:pPr marL="137160" indent="0">
              <a:buNone/>
            </a:pPr>
            <a:r>
              <a:rPr lang="ru-RU" sz="2600" u="sng" dirty="0"/>
              <a:t>Формирование умения</a:t>
            </a:r>
            <a:r>
              <a:rPr lang="ru-RU" sz="2600" dirty="0"/>
              <a:t>: </a:t>
            </a:r>
          </a:p>
          <a:p>
            <a:pPr>
              <a:buFont typeface="Wingdings" charset="2"/>
              <a:buChar char="ü"/>
            </a:pPr>
            <a:r>
              <a:rPr lang="ru-RU" sz="2600" dirty="0"/>
              <a:t>идентифицировать себя как мальчика (девочку), юношу (девушку</a:t>
            </a:r>
            <a:r>
              <a:rPr lang="ru-RU" sz="2600" dirty="0" smtClean="0"/>
              <a:t>),</a:t>
            </a:r>
            <a:endParaRPr lang="ru-RU" sz="2600" dirty="0"/>
          </a:p>
          <a:p>
            <a:pPr lvl="0">
              <a:buFont typeface="Wingdings" charset="2"/>
              <a:buChar char="ü"/>
            </a:pPr>
            <a:r>
              <a:rPr lang="ru-RU" sz="2600" dirty="0" smtClean="0"/>
              <a:t>называть </a:t>
            </a:r>
            <a:r>
              <a:rPr lang="ru-RU" sz="2600" dirty="0"/>
              <a:t>свое имя и </a:t>
            </a:r>
            <a:r>
              <a:rPr lang="ru-RU" sz="2600" dirty="0" smtClean="0"/>
              <a:t>фамилию,</a:t>
            </a:r>
            <a:endParaRPr lang="ru-RU" sz="2600" dirty="0"/>
          </a:p>
          <a:p>
            <a:pPr lvl="0">
              <a:buFont typeface="Wingdings" charset="2"/>
              <a:buChar char="ü"/>
            </a:pPr>
            <a:r>
              <a:rPr lang="ru-RU" sz="2600" dirty="0"/>
              <a:t>называть свой возраст и дату </a:t>
            </a:r>
            <a:r>
              <a:rPr lang="ru-RU" sz="2600" dirty="0" smtClean="0"/>
              <a:t>рождения,</a:t>
            </a:r>
            <a:endParaRPr lang="ru-RU" sz="2600" dirty="0"/>
          </a:p>
          <a:p>
            <a:pPr>
              <a:buFont typeface="Wingdings" charset="2"/>
              <a:buChar char="ü"/>
            </a:pPr>
            <a:r>
              <a:rPr lang="ru-RU" sz="2600" dirty="0" smtClean="0"/>
              <a:t>рассказывать </a:t>
            </a:r>
            <a:r>
              <a:rPr lang="ru-RU" sz="2600" dirty="0"/>
              <a:t>о </a:t>
            </a:r>
            <a:r>
              <a:rPr lang="ru-RU" sz="2600" dirty="0" smtClean="0"/>
              <a:t>себе.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339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Семья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3340968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представления о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членах </a:t>
            </a:r>
            <a:r>
              <a:rPr lang="ru-RU" dirty="0" smtClean="0"/>
              <a:t>семьи,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родственных отношениях в </a:t>
            </a:r>
            <a:r>
              <a:rPr lang="ru-RU" dirty="0" smtClean="0"/>
              <a:t>семье,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бытовой и досуговой деятельности членов </a:t>
            </a:r>
            <a:r>
              <a:rPr lang="ru-RU" dirty="0" smtClean="0"/>
              <a:t>семьи,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профессиональной деятельности членов </a:t>
            </a:r>
            <a:r>
              <a:rPr lang="ru-RU" dirty="0" smtClean="0"/>
              <a:t>семьи.</a:t>
            </a:r>
            <a:endParaRPr lang="ru-RU" dirty="0"/>
          </a:p>
          <a:p>
            <a:pPr marL="137160" indent="0">
              <a:buNone/>
            </a:pPr>
            <a:r>
              <a:rPr lang="ru-RU" u="sng" dirty="0"/>
              <a:t>Формирование умения </a:t>
            </a:r>
            <a:r>
              <a:rPr lang="ru-RU" dirty="0"/>
              <a:t>рассказывать о своей </a:t>
            </a:r>
            <a:r>
              <a:rPr lang="ru-RU" dirty="0" smtClean="0"/>
              <a:t>семье.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2717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906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Гигиена тела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70916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u="sng" dirty="0"/>
              <a:t>Формирование умения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ользоваться </a:t>
            </a:r>
            <a:r>
              <a:rPr lang="ru-RU" dirty="0"/>
              <a:t>краном.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ухаживать </a:t>
            </a:r>
            <a:r>
              <a:rPr lang="ru-RU" dirty="0"/>
              <a:t>за руками.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ухаживать за </a:t>
            </a:r>
            <a:r>
              <a:rPr lang="ru-RU" dirty="0"/>
              <a:t>ногтями.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ухаживать </a:t>
            </a:r>
            <a:r>
              <a:rPr lang="ru-RU" dirty="0" smtClean="0"/>
              <a:t>за </a:t>
            </a:r>
            <a:r>
              <a:rPr lang="ru-RU" dirty="0"/>
              <a:t>лицом.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ухаживать </a:t>
            </a:r>
            <a:r>
              <a:rPr lang="ru-RU" dirty="0" smtClean="0"/>
              <a:t>за </a:t>
            </a:r>
            <a:r>
              <a:rPr lang="ru-RU" dirty="0"/>
              <a:t>полостью рта.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ухаживать </a:t>
            </a:r>
            <a:r>
              <a:rPr lang="ru-RU" dirty="0" smtClean="0"/>
              <a:t>за </a:t>
            </a:r>
            <a:r>
              <a:rPr lang="ru-RU" dirty="0"/>
              <a:t>волосами.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ухаживать </a:t>
            </a:r>
            <a:r>
              <a:rPr lang="ru-RU" dirty="0" smtClean="0"/>
              <a:t>за </a:t>
            </a:r>
            <a:r>
              <a:rPr lang="ru-RU" dirty="0"/>
              <a:t>ушами.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ухаживать </a:t>
            </a:r>
            <a:r>
              <a:rPr lang="ru-RU" dirty="0" smtClean="0"/>
              <a:t>за </a:t>
            </a:r>
            <a:r>
              <a:rPr lang="ru-RU" dirty="0"/>
              <a:t>телом</a:t>
            </a:r>
            <a:r>
              <a:rPr lang="ru-RU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спользовать гигиенические </a:t>
            </a:r>
            <a:r>
              <a:rPr lang="ru-RU" dirty="0"/>
              <a:t>и </a:t>
            </a:r>
            <a:r>
              <a:rPr lang="ru-RU" dirty="0" smtClean="0"/>
              <a:t>парфюмерные средства</a:t>
            </a:r>
            <a:r>
              <a:rPr lang="ru-RU" b="1" dirty="0" smtClean="0"/>
              <a:t>.</a:t>
            </a:r>
            <a:endParaRPr lang="ru-RU" dirty="0"/>
          </a:p>
          <a:p>
            <a:pPr>
              <a:buFont typeface="Wingdings" charset="2"/>
              <a:buChar char="ü"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46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с одеждой и обувью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257800"/>
          </a:xfrm>
        </p:spPr>
        <p:txBody>
          <a:bodyPr>
            <a:normAutofit fontScale="77500" lnSpcReduction="20000"/>
          </a:bodyPr>
          <a:lstStyle/>
          <a:p>
            <a:pPr marL="137160" lvl="0" indent="0">
              <a:buNone/>
            </a:pPr>
            <a:r>
              <a:rPr lang="ru-RU" u="sng" dirty="0"/>
              <a:t>Формирование </a:t>
            </a:r>
            <a:r>
              <a:rPr lang="ru-RU" u="sng" dirty="0" smtClean="0"/>
              <a:t>представлений</a:t>
            </a:r>
            <a:r>
              <a:rPr lang="ru-RU" dirty="0" smtClean="0"/>
              <a:t>: об одежде, обуви, головных уборах, о </a:t>
            </a:r>
            <a:r>
              <a:rPr lang="ru-RU" dirty="0"/>
              <a:t>видах </a:t>
            </a:r>
            <a:r>
              <a:rPr lang="ru-RU" dirty="0" smtClean="0"/>
              <a:t>одежды</a:t>
            </a:r>
            <a:r>
              <a:rPr lang="ru-RU" dirty="0"/>
              <a:t>;</a:t>
            </a:r>
          </a:p>
          <a:p>
            <a:pPr marL="137160" lvl="0" indent="0">
              <a:buNone/>
            </a:pPr>
            <a:r>
              <a:rPr lang="ru-RU" u="sng" dirty="0" smtClean="0"/>
              <a:t>Формирование умения</a:t>
            </a:r>
            <a:r>
              <a:rPr lang="ru-RU" dirty="0" smtClean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одевать / снимать предметы одежды, обувь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асстегивать / </a:t>
            </a:r>
            <a:r>
              <a:rPr lang="ru-RU" dirty="0"/>
              <a:t>застегивать </a:t>
            </a:r>
            <a:r>
              <a:rPr lang="ru-RU" dirty="0" smtClean="0"/>
              <a:t>(развязывать / завязывать) липучки</a:t>
            </a:r>
            <a:r>
              <a:rPr lang="ru-RU" dirty="0"/>
              <a:t>, молнии, пуговицы, кнопки, ремни, шнурки   </a:t>
            </a:r>
          </a:p>
          <a:p>
            <a:pPr>
              <a:buFont typeface="Wingdings" charset="2"/>
              <a:buChar char="ü"/>
            </a:pPr>
            <a:r>
              <a:rPr lang="ru-RU" dirty="0"/>
              <a:t>соблюдать последовательность действий при одевании / раздевании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контролировать </a:t>
            </a:r>
            <a:r>
              <a:rPr lang="ru-RU" dirty="0"/>
              <a:t>свой внешний вид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различать </a:t>
            </a:r>
            <a:r>
              <a:rPr lang="ru-RU" dirty="0"/>
              <a:t>переднюю, заднюю, лицевую, изнаночную, верхнюю, нижнюю стороны одежды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различать </a:t>
            </a:r>
            <a:r>
              <a:rPr lang="ru-RU" dirty="0"/>
              <a:t>правый и левый ботинок (сапог, тапок)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выворачивать одежду</a:t>
            </a:r>
          </a:p>
          <a:p>
            <a:pPr>
              <a:buFont typeface="Wingdings" charset="2"/>
              <a:buChar char="ü"/>
            </a:pPr>
            <a:r>
              <a:rPr lang="ru-RU" dirty="0"/>
              <a:t>различать одежду, обувь, головные уборы по сезонам 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6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пищи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44176"/>
            <a:ext cx="8229600" cy="4709160"/>
          </a:xfrm>
        </p:spPr>
        <p:txBody>
          <a:bodyPr>
            <a:normAutofit fontScale="77500" lnSpcReduction="20000"/>
          </a:bodyPr>
          <a:lstStyle/>
          <a:p>
            <a:pPr marL="137160" indent="0" fontAlgn="base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сообщать о желании </a:t>
            </a:r>
            <a:r>
              <a:rPr lang="ru-RU" dirty="0" smtClean="0"/>
              <a:t>пить / есть,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пить через </a:t>
            </a:r>
            <a:r>
              <a:rPr lang="ru-RU" dirty="0" smtClean="0"/>
              <a:t>соломинку,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пить из </a:t>
            </a:r>
            <a:r>
              <a:rPr lang="ru-RU" dirty="0" smtClean="0"/>
              <a:t>кружки,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наливать жидкость в </a:t>
            </a:r>
            <a:r>
              <a:rPr lang="ru-RU" dirty="0" smtClean="0"/>
              <a:t>кружку,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 smtClean="0"/>
              <a:t>есть руками,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есть </a:t>
            </a:r>
            <a:r>
              <a:rPr lang="ru-RU" dirty="0" smtClean="0"/>
              <a:t>ложкой,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есть </a:t>
            </a:r>
            <a:r>
              <a:rPr lang="ru-RU" dirty="0" smtClean="0"/>
              <a:t>вилкой,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пользоваться ножом и вилкой во время приема </a:t>
            </a:r>
            <a:r>
              <a:rPr lang="ru-RU" dirty="0" smtClean="0"/>
              <a:t>пищи,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пользоваться салфеткой во время приема </a:t>
            </a:r>
            <a:r>
              <a:rPr lang="ru-RU" dirty="0" smtClean="0"/>
              <a:t>пищи,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накладывать пищу в тарелку.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60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Туалет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8232"/>
            <a:ext cx="8401080" cy="3557032"/>
          </a:xfrm>
        </p:spPr>
        <p:txBody>
          <a:bodyPr/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сообщать о желании сходить в </a:t>
            </a:r>
            <a:r>
              <a:rPr lang="ru-RU" dirty="0" smtClean="0"/>
              <a:t>туалет,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сидеть на унитазе и справлять </a:t>
            </a:r>
            <a:r>
              <a:rPr lang="ru-RU" dirty="0" smtClean="0"/>
              <a:t>нужду,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пользоваться туалетной </a:t>
            </a:r>
            <a:r>
              <a:rPr lang="ru-RU" dirty="0" smtClean="0"/>
              <a:t>бумагой,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соблюдать последовательность действий в </a:t>
            </a:r>
            <a:r>
              <a:rPr lang="ru-RU" dirty="0" smtClean="0"/>
              <a:t>туалете.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111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421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пищи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44176"/>
            <a:ext cx="8229600" cy="4709160"/>
          </a:xfrm>
        </p:spPr>
        <p:txBody>
          <a:bodyPr>
            <a:normAutofit fontScale="77500" lnSpcReduction="20000"/>
          </a:bodyPr>
          <a:lstStyle/>
          <a:p>
            <a:pPr marL="137160" indent="0" fontAlgn="base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сообщать о желании </a:t>
            </a:r>
            <a:r>
              <a:rPr lang="ru-RU" dirty="0" smtClean="0"/>
              <a:t>пить / есть,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пить через </a:t>
            </a:r>
            <a:r>
              <a:rPr lang="ru-RU" dirty="0" smtClean="0"/>
              <a:t>соломинку,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пить из </a:t>
            </a:r>
            <a:r>
              <a:rPr lang="ru-RU" dirty="0" smtClean="0"/>
              <a:t>кружки,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наливать жидкость в </a:t>
            </a:r>
            <a:r>
              <a:rPr lang="ru-RU" dirty="0" smtClean="0"/>
              <a:t>кружку,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 smtClean="0"/>
              <a:t>есть руками,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есть </a:t>
            </a:r>
            <a:r>
              <a:rPr lang="ru-RU" dirty="0" smtClean="0"/>
              <a:t>ложкой,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есть </a:t>
            </a:r>
            <a:r>
              <a:rPr lang="ru-RU" dirty="0" smtClean="0"/>
              <a:t>вилкой,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пользоваться ножом и вилкой во время приема </a:t>
            </a:r>
            <a:r>
              <a:rPr lang="ru-RU" dirty="0" smtClean="0"/>
              <a:t>пищи,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пользоваться салфеткой во время приема </a:t>
            </a:r>
            <a:r>
              <a:rPr lang="ru-RU" dirty="0" smtClean="0"/>
              <a:t>пищи,</a:t>
            </a:r>
            <a:endParaRPr lang="ru-RU" dirty="0"/>
          </a:p>
          <a:p>
            <a:pPr lvl="0" fontAlgn="base">
              <a:buFont typeface="Wingdings" charset="2"/>
              <a:buChar char="ü"/>
            </a:pPr>
            <a:r>
              <a:rPr lang="ru-RU" dirty="0"/>
              <a:t>накладывать пищу в тарелку.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ОБРАЗОВАТЕЛЬНЫХ ЗАДАЧ: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60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3. </a:t>
            </a:r>
            <a:r>
              <a:rPr lang="ru-RU" sz="2800" b="1" i="1" u="sng" dirty="0">
                <a:solidFill>
                  <a:srgbClr val="C00000"/>
                </a:solidFill>
              </a:rPr>
              <a:t>Предметная область</a:t>
            </a:r>
            <a:r>
              <a:rPr lang="ru-RU" sz="2800" b="1" i="1" dirty="0">
                <a:solidFill>
                  <a:srgbClr val="C00000"/>
                </a:solidFill>
              </a:rPr>
              <a:t>: «Окружающий мир</a:t>
            </a:r>
            <a:r>
              <a:rPr lang="ru-RU" sz="2800" b="1" i="1" dirty="0" smtClean="0">
                <a:solidFill>
                  <a:srgbClr val="C00000"/>
                </a:solidFill>
              </a:rPr>
              <a:t>».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3.3. Предмет: «Домоводство»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857784" cy="509717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Овладение умением выполнять доступные бытовые поручения (обязанности), </a:t>
            </a:r>
            <a:r>
              <a:rPr lang="ru-RU" dirty="0" smtClean="0"/>
              <a:t>связанные: </a:t>
            </a:r>
          </a:p>
          <a:p>
            <a:pPr>
              <a:buFont typeface="Wingdings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 уборкой </a:t>
            </a:r>
            <a:r>
              <a:rPr lang="ru-RU" dirty="0"/>
              <a:t>помещений,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с </a:t>
            </a:r>
            <a:r>
              <a:rPr lang="ru-RU" dirty="0"/>
              <a:t>уходом за вещами,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 покупкой товаров, 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с приготовлением </a:t>
            </a:r>
            <a:r>
              <a:rPr lang="ru-RU" dirty="0"/>
              <a:t>пищи,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 сервировкой </a:t>
            </a:r>
            <a:r>
              <a:rPr lang="ru-RU" dirty="0"/>
              <a:t>и </a:t>
            </a:r>
            <a:r>
              <a:rPr lang="ru-RU" dirty="0" smtClean="0"/>
              <a:t>уборкой </a:t>
            </a:r>
            <a:r>
              <a:rPr lang="ru-RU" dirty="0"/>
              <a:t>столов. </a:t>
            </a:r>
          </a:p>
        </p:txBody>
      </p:sp>
      <p:pic>
        <p:nvPicPr>
          <p:cNvPr id="4" name="Изображение 3" descr="IMGP119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29190" y="1428736"/>
            <a:ext cx="3858459" cy="52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8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967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Домоводство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518132"/>
          </a:xfrm>
        </p:spPr>
        <p:txBody>
          <a:bodyPr>
            <a:normAutofit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«Обращение с кухонным инвентарем»,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«Покупки</a:t>
            </a:r>
            <a:r>
              <a:rPr lang="ru-RU" sz="3200" dirty="0"/>
              <a:t>»,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Приготовление </a:t>
            </a:r>
            <a:r>
              <a:rPr lang="ru-RU" sz="3200" dirty="0" smtClean="0"/>
              <a:t>пищи»</a:t>
            </a:r>
            <a:r>
              <a:rPr lang="ru-RU" sz="3200" dirty="0"/>
              <a:t>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Уход за вещами»</a:t>
            </a:r>
            <a:r>
              <a:rPr lang="ru-RU" sz="3200" dirty="0" smtClean="0"/>
              <a:t>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Уборка помещений и территории»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38315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РАЗДЕЛЫ ПРОГРАММЫ: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4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686800" cy="8048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правовые акты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607454" cy="578645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Конституция РФ</a:t>
            </a:r>
          </a:p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Закон РФ о ратификации Конвенции о правах инвалидов</a:t>
            </a:r>
          </a:p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ФЗ «Об образовании в РФ»</a:t>
            </a:r>
          </a:p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ФЗ «Об основах социального обслуживания населения в РФ»</a:t>
            </a:r>
          </a:p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Указы Президента РФ</a:t>
            </a:r>
          </a:p>
          <a:p>
            <a:pPr>
              <a:buFont typeface="Wingdings" charset="2"/>
              <a:buChar char="ü"/>
              <a:defRPr/>
            </a:pPr>
            <a:r>
              <a:rPr lang="ru-RU" sz="3200" dirty="0" smtClean="0"/>
              <a:t>Приказы министерства образования и науки (№ 1598 и 1599 </a:t>
            </a:r>
            <a:r>
              <a:rPr lang="ru-RU" sz="3200" dirty="0"/>
              <a:t>«Об утверждении федерального государственного образовательного </a:t>
            </a:r>
            <a:r>
              <a:rPr lang="ru-RU" sz="3200" dirty="0" smtClean="0"/>
              <a:t>стандарта …»)</a:t>
            </a:r>
            <a:endParaRPr lang="ru-RU" sz="3200" dirty="0"/>
          </a:p>
          <a:p>
            <a:pPr>
              <a:buFont typeface="Wingdings" charset="2"/>
              <a:buChar char="ü"/>
              <a:defRPr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394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008" y="44624"/>
            <a:ext cx="8964488" cy="10983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Обращение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кухонным инвентарем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15370" cy="5455508"/>
          </a:xfrm>
        </p:spPr>
        <p:txBody>
          <a:bodyPr>
            <a:normAutofit fontScale="62500" lnSpcReduction="20000"/>
          </a:bodyPr>
          <a:lstStyle/>
          <a:p>
            <a:pPr marL="137160" lvl="0" indent="0">
              <a:buNone/>
            </a:pPr>
            <a:r>
              <a:rPr lang="ru-RU" u="sng" dirty="0" smtClean="0"/>
              <a:t>Формирование умения обращаться </a:t>
            </a:r>
            <a:r>
              <a:rPr lang="ru-RU" u="sng" dirty="0"/>
              <a:t>с посудой</a:t>
            </a:r>
            <a:r>
              <a:rPr lang="ru-RU" u="sng" dirty="0" smtClean="0"/>
              <a:t>: </a:t>
            </a:r>
            <a:endParaRPr lang="ru-RU" u="sng" dirty="0"/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кухонный инвентарь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чистую и грязную посуду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очищать остатки пищи с посуды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замачивать посуду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протирать посуду губкой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чистить посуду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ополаскивать посуду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сушить посуду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соблюдать последовательность действий при мытье и сушке посуды</a:t>
            </a:r>
          </a:p>
          <a:p>
            <a:pPr>
              <a:buFont typeface="Wingdings" charset="2"/>
              <a:buChar char="ü"/>
            </a:pPr>
            <a:r>
              <a:rPr lang="ru-RU" dirty="0"/>
              <a:t>хранить посуду </a:t>
            </a:r>
            <a:endParaRPr lang="ru-RU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выбирать </a:t>
            </a:r>
            <a:r>
              <a:rPr lang="ru-RU" dirty="0"/>
              <a:t>посуду и столовые приборы, соответствующие блюду, ситуации</a:t>
            </a:r>
          </a:p>
          <a:p>
            <a:pPr marL="137160" indent="0">
              <a:buNone/>
            </a:pPr>
            <a:r>
              <a:rPr lang="ru-RU" u="sng" dirty="0" smtClean="0"/>
              <a:t>Формирование умения обращаться </a:t>
            </a:r>
            <a:r>
              <a:rPr lang="ru-RU" u="sng" dirty="0"/>
              <a:t>с бытовыми приборами, используемыми на кухне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пользоваться бытовыми приборами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мыть бытовые приборы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хранить бытовые приборы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80709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Покупки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fontAlgn="base">
              <a:buNone/>
            </a:pPr>
            <a:r>
              <a:rPr lang="ru-RU" u="sng" dirty="0"/>
              <a:t>Формирование умения</a:t>
            </a:r>
            <a:r>
              <a:rPr lang="ru-RU" dirty="0"/>
              <a:t>: 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планировать покупки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выбирать место совершения покупок 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ориентироваться  в магазине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находить нужный товар в магазине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соблюдать последовательность действий при взвешивании товара 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складывать покупки в сумку</a:t>
            </a:r>
          </a:p>
          <a:p>
            <a:pPr lvl="0" fontAlgn="base">
              <a:buFont typeface="Wingdings" charset="2"/>
              <a:buChar char="ü"/>
            </a:pPr>
            <a:r>
              <a:rPr lang="ru-RU" dirty="0"/>
              <a:t>соблюдать последовательность действий при расчете на кассе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раскладывать продукты в места хранения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пищи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5715040"/>
          </a:xfrm>
        </p:spPr>
        <p:txBody>
          <a:bodyPr>
            <a:normAutofit fontScale="70000" lnSpcReduction="20000"/>
          </a:bodyPr>
          <a:lstStyle/>
          <a:p>
            <a:pPr marL="137160" lvl="0" indent="0">
              <a:buNone/>
            </a:pPr>
            <a:r>
              <a:rPr lang="ru-RU" u="sng" dirty="0" smtClean="0"/>
              <a:t>Формирование представления о продуктах </a:t>
            </a:r>
            <a:r>
              <a:rPr lang="ru-RU" u="sng" dirty="0"/>
              <a:t>питания</a:t>
            </a:r>
            <a:r>
              <a:rPr lang="ru-RU" u="sng" dirty="0" smtClean="0"/>
              <a:t>: </a:t>
            </a:r>
            <a:endParaRPr lang="ru-RU" u="sng" dirty="0"/>
          </a:p>
          <a:p>
            <a:pPr lvl="0">
              <a:buFont typeface="Wingdings" charset="2"/>
              <a:buChar char="ü"/>
            </a:pPr>
            <a:r>
              <a:rPr lang="ru-RU" dirty="0"/>
              <a:t>о напитках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молочных продуктах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мясных продуктах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рыбных продуктах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мучных изделиях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крупах и бобовых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кондитерских изделиях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растениях сада и огорода</a:t>
            </a:r>
          </a:p>
          <a:p>
            <a:pPr marL="137160" indent="0">
              <a:buNone/>
            </a:pPr>
            <a:r>
              <a:rPr lang="ru-RU" u="sng" dirty="0" smtClean="0"/>
              <a:t>Формирование умения готовить блюда</a:t>
            </a:r>
            <a:endParaRPr lang="ru-RU" u="sng" dirty="0"/>
          </a:p>
          <a:p>
            <a:pPr lvl="0">
              <a:buFont typeface="Wingdings" charset="2"/>
              <a:buChar char="ü"/>
            </a:pPr>
            <a:r>
              <a:rPr lang="ru-RU" dirty="0" smtClean="0"/>
              <a:t>соблюдать </a:t>
            </a:r>
            <a:r>
              <a:rPr lang="ru-RU" dirty="0"/>
              <a:t>правила гигиены  при приготовлении пищи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выбирать продукты, необходимые для  приготовления блюда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выбирать инвентарь, необходимый для  приготовления блюда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обрабатывать продукты различными способами.</a:t>
            </a:r>
            <a:endParaRPr lang="ru-RU" dirty="0"/>
          </a:p>
          <a:p>
            <a:pPr>
              <a:buFont typeface="Wingdings" charset="2"/>
              <a:buChar char="ü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5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Уход </a:t>
            </a: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вещами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500702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умения: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сортировать </a:t>
            </a:r>
            <a:r>
              <a:rPr lang="ru-RU" dirty="0"/>
              <a:t>белье </a:t>
            </a:r>
            <a:r>
              <a:rPr lang="ru-RU" dirty="0" smtClean="0"/>
              <a:t>для стирки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определять  необходимость стирки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осуществлять ручную стирку</a:t>
            </a:r>
          </a:p>
          <a:p>
            <a:pPr>
              <a:buFont typeface="Wingdings" charset="2"/>
              <a:buChar char="ü"/>
            </a:pPr>
            <a:r>
              <a:rPr lang="ru-RU" dirty="0"/>
              <a:t>осуществлять машинную стирку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сушить постиранные вещи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гладить </a:t>
            </a:r>
            <a:r>
              <a:rPr lang="ru-RU" dirty="0"/>
              <a:t>белье и </a:t>
            </a:r>
            <a:r>
              <a:rPr lang="ru-RU" dirty="0" smtClean="0"/>
              <a:t>одежду утюгом 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 smtClean="0"/>
              <a:t>складывать </a:t>
            </a:r>
            <a:r>
              <a:rPr lang="ru-RU" dirty="0"/>
              <a:t>белье и одежду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вывешивать одежду на «плечики»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чистить одежду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складывать зимние /летние вещи на хранение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определять  </a:t>
            </a:r>
            <a:r>
              <a:rPr lang="ru-RU" dirty="0"/>
              <a:t>необходимость чистки (мытья) обуви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соблюдать </a:t>
            </a:r>
            <a:r>
              <a:rPr lang="ru-RU" dirty="0"/>
              <a:t>последовательность действий при мытье обуви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просушивать и хранить обувь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соблюдать последовательность действий при чистке обуви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Уборка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помещений и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12776"/>
            <a:ext cx="8215370" cy="544522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выполнять уборку </a:t>
            </a:r>
            <a:r>
              <a:rPr lang="ru-RU" dirty="0"/>
              <a:t>мебели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выполнять </a:t>
            </a:r>
            <a:r>
              <a:rPr lang="ru-RU" dirty="0" smtClean="0"/>
              <a:t>уборку пола (подметать, мыть, пылесосить)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/>
              <a:t>выполнять </a:t>
            </a:r>
            <a:r>
              <a:rPr lang="ru-RU" dirty="0" smtClean="0"/>
              <a:t>уборку </a:t>
            </a:r>
            <a:r>
              <a:rPr lang="ru-RU" dirty="0"/>
              <a:t>стеклянных и зеркальных </a:t>
            </a:r>
            <a:r>
              <a:rPr lang="ru-RU" dirty="0" smtClean="0"/>
              <a:t>поверхностей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ыполнять </a:t>
            </a:r>
            <a:r>
              <a:rPr lang="ru-RU" dirty="0"/>
              <a:t>м</a:t>
            </a:r>
            <a:r>
              <a:rPr lang="ru-RU" dirty="0" smtClean="0"/>
              <a:t>елкий ремонт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выполнять </a:t>
            </a:r>
            <a:r>
              <a:rPr lang="ru-RU" dirty="0" smtClean="0"/>
              <a:t>уборку территории:</a:t>
            </a:r>
            <a:endParaRPr lang="ru-RU" dirty="0"/>
          </a:p>
          <a:p>
            <a:pPr lvl="1"/>
            <a:r>
              <a:rPr lang="ru-RU" dirty="0" smtClean="0"/>
              <a:t>убирать </a:t>
            </a:r>
            <a:r>
              <a:rPr lang="ru-RU" dirty="0"/>
              <a:t>бытовой мусор</a:t>
            </a:r>
          </a:p>
          <a:p>
            <a:pPr lvl="1"/>
            <a:r>
              <a:rPr lang="ru-RU" dirty="0"/>
              <a:t>подметать территорию</a:t>
            </a:r>
          </a:p>
          <a:p>
            <a:pPr lvl="1"/>
            <a:r>
              <a:rPr lang="ru-RU" dirty="0"/>
              <a:t>сгребать траву и листья</a:t>
            </a:r>
          </a:p>
          <a:p>
            <a:pPr lvl="1"/>
            <a:r>
              <a:rPr lang="ru-RU" dirty="0"/>
              <a:t>убирать снег</a:t>
            </a:r>
          </a:p>
          <a:p>
            <a:pPr lvl="1"/>
            <a:r>
              <a:rPr lang="ru-RU" dirty="0"/>
              <a:t>ухаживать за уборочным инвентарём 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895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9F2936"/>
                </a:solidFill>
              </a:rPr>
              <a:t>3. </a:t>
            </a:r>
            <a:r>
              <a:rPr lang="ru-RU" sz="2800" b="1" i="1" u="sng" dirty="0">
                <a:solidFill>
                  <a:srgbClr val="9F2936"/>
                </a:solidFill>
              </a:rPr>
              <a:t>Предметная область</a:t>
            </a:r>
            <a:r>
              <a:rPr lang="ru-RU" sz="2800" b="1" i="1" dirty="0">
                <a:solidFill>
                  <a:srgbClr val="9F2936"/>
                </a:solidFill>
              </a:rPr>
              <a:t>: «Окружающий мир</a:t>
            </a:r>
            <a:r>
              <a:rPr lang="ru-RU" sz="2800" b="1" i="1" dirty="0" smtClean="0">
                <a:solidFill>
                  <a:srgbClr val="9F2936"/>
                </a:solidFill>
              </a:rPr>
              <a:t>».</a:t>
            </a:r>
            <a:br>
              <a:rPr lang="ru-RU" sz="2800" b="1" i="1" dirty="0" smtClean="0">
                <a:solidFill>
                  <a:srgbClr val="9F2936"/>
                </a:solidFill>
              </a:rPr>
            </a:br>
            <a:r>
              <a:rPr lang="ru-RU" sz="2800" b="1" i="1" dirty="0" smtClean="0">
                <a:solidFill>
                  <a:srgbClr val="9F2936"/>
                </a:solidFill>
              </a:rPr>
              <a:t>3.4. </a:t>
            </a:r>
            <a:r>
              <a:rPr lang="ru-RU" sz="2800" b="1" i="1" u="sng" dirty="0" smtClean="0">
                <a:solidFill>
                  <a:srgbClr val="9F2936"/>
                </a:solidFill>
              </a:rPr>
              <a:t>Предмет</a:t>
            </a:r>
            <a:r>
              <a:rPr lang="ru-RU" sz="2800" b="1" i="1" dirty="0" smtClean="0">
                <a:solidFill>
                  <a:srgbClr val="9F2936"/>
                </a:solidFill>
              </a:rPr>
              <a:t>: «Окружающий социальный мир»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08720"/>
            <a:ext cx="5760640" cy="594928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 smtClean="0"/>
              <a:t>Первоначальные представления </a:t>
            </a:r>
            <a:r>
              <a:rPr lang="ru-RU" sz="2400" dirty="0"/>
              <a:t>о мире, созданном человеком: о доме, школе, о расположенных в них и рядом объектах, о </a:t>
            </a:r>
            <a:r>
              <a:rPr lang="ru-RU" sz="2400" dirty="0" smtClean="0"/>
              <a:t>транспорте, о мерах безопасности дома, на улице и </a:t>
            </a:r>
            <a:r>
              <a:rPr lang="ru-RU" sz="2400" dirty="0"/>
              <a:t>т.д</a:t>
            </a:r>
            <a:r>
              <a:rPr lang="ru-RU" sz="2400" dirty="0" smtClean="0"/>
              <a:t>.;</a:t>
            </a:r>
          </a:p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редставления </a:t>
            </a:r>
            <a:r>
              <a:rPr lang="ru-RU" sz="2400" dirty="0"/>
              <a:t>об окружающих людях: овладение первоначальными представлениями о </a:t>
            </a:r>
            <a:r>
              <a:rPr lang="ru-RU" sz="2400" dirty="0" smtClean="0"/>
              <a:t>социальной </a:t>
            </a:r>
            <a:r>
              <a:rPr lang="ru-RU" sz="2400" dirty="0"/>
              <a:t>жизни, о профессиональных и социальных ролях </a:t>
            </a:r>
            <a:r>
              <a:rPr lang="ru-RU" sz="2400" dirty="0" smtClean="0"/>
              <a:t>людей</a:t>
            </a:r>
            <a:r>
              <a:rPr lang="ru-RU" sz="2400" dirty="0"/>
              <a:t>;</a:t>
            </a:r>
            <a:endParaRPr lang="ru-RU" sz="2400" dirty="0" smtClean="0"/>
          </a:p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 smtClean="0"/>
              <a:t>развитие межличностных </a:t>
            </a:r>
            <a:r>
              <a:rPr lang="ru-RU" sz="2400" dirty="0"/>
              <a:t>и </a:t>
            </a:r>
            <a:r>
              <a:rPr lang="ru-RU" sz="2400" dirty="0" smtClean="0"/>
              <a:t>групповых отношений;</a:t>
            </a:r>
            <a:endParaRPr lang="ru-RU" sz="2400" dirty="0"/>
          </a:p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/>
              <a:t>н</a:t>
            </a:r>
            <a:r>
              <a:rPr lang="ru-RU" sz="2400" dirty="0" smtClean="0"/>
              <a:t>акопление </a:t>
            </a:r>
            <a:r>
              <a:rPr lang="ru-RU" sz="2400" dirty="0"/>
              <a:t>положительного опыта сотрудничества и участия в общественной </a:t>
            </a:r>
            <a:r>
              <a:rPr lang="ru-RU" sz="2400" dirty="0" smtClean="0"/>
              <a:t>жизни</a:t>
            </a:r>
            <a:r>
              <a:rPr lang="ru-RU" sz="2400" dirty="0"/>
              <a:t>;</a:t>
            </a:r>
            <a:endParaRPr lang="ru-RU" sz="2400" dirty="0" smtClean="0"/>
          </a:p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 smtClean="0"/>
              <a:t>представление о своих </a:t>
            </a:r>
            <a:r>
              <a:rPr lang="ru-RU" sz="2400" dirty="0"/>
              <a:t>обязанностях и </a:t>
            </a:r>
            <a:r>
              <a:rPr lang="ru-RU" sz="2400" dirty="0" smtClean="0"/>
              <a:t>правах;</a:t>
            </a:r>
          </a:p>
          <a:p>
            <a:pPr lvl="0">
              <a:lnSpc>
                <a:spcPct val="80000"/>
              </a:lnSpc>
              <a:buFont typeface="Wingdings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редставление </a:t>
            </a:r>
            <a:r>
              <a:rPr lang="ru-RU" sz="2400" dirty="0"/>
              <a:t>о своей стране (Россия). </a:t>
            </a:r>
          </a:p>
        </p:txBody>
      </p:sp>
      <p:pic>
        <p:nvPicPr>
          <p:cNvPr id="4" name="Изображение 1" descr="IMG_20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020" t="8402"/>
          <a:stretch/>
        </p:blipFill>
        <p:spPr>
          <a:xfrm>
            <a:off x="5534028" y="1052736"/>
            <a:ext cx="3609971" cy="53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7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8644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социальный 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679338" cy="4954302"/>
          </a:xfrm>
        </p:spPr>
        <p:txBody>
          <a:bodyPr>
            <a:normAutofit lnSpcReduction="1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Школа</a:t>
            </a:r>
            <a:r>
              <a:rPr lang="ru-RU" dirty="0" smtClean="0"/>
              <a:t>»,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/>
              <a:t>«Предметы и материалы, изготовленные человеком»,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/>
              <a:t>«Предметы быта», 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Квартира, дом, </a:t>
            </a:r>
            <a:r>
              <a:rPr lang="ru-RU" dirty="0" smtClean="0"/>
              <a:t>двор</a:t>
            </a:r>
            <a:r>
              <a:rPr lang="ru-RU" dirty="0"/>
              <a:t>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Город»,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Транспорт»,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Страна»,  </a:t>
            </a:r>
            <a:endParaRPr lang="ru-RU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Традиции и обычаи</a:t>
            </a:r>
            <a:r>
              <a:rPr lang="ru-RU" dirty="0" smtClean="0"/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РАЗДЕЛЫ ПРОГРАММЫ: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6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Школа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помещениях </a:t>
            </a:r>
            <a:r>
              <a:rPr lang="ru-RU" dirty="0" smtClean="0"/>
              <a:t>школы,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профессиональной деятельности людей, работающих в </a:t>
            </a:r>
            <a:r>
              <a:rPr lang="ru-RU" dirty="0" smtClean="0"/>
              <a:t>школе,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школьной </a:t>
            </a:r>
            <a:r>
              <a:rPr lang="ru-RU" dirty="0" smtClean="0"/>
              <a:t>территории,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зонах </a:t>
            </a:r>
            <a:r>
              <a:rPr lang="ru-RU" dirty="0" smtClean="0"/>
              <a:t>класса,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распорядке школьного </a:t>
            </a:r>
            <a:r>
              <a:rPr lang="ru-RU" dirty="0" smtClean="0"/>
              <a:t>дня,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школьных </a:t>
            </a:r>
            <a:r>
              <a:rPr lang="ru-RU" dirty="0" smtClean="0"/>
              <a:t>принадлежностях,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себе как члене коллектива </a:t>
            </a:r>
            <a:r>
              <a:rPr lang="ru-RU" dirty="0" smtClean="0"/>
              <a:t>класса,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дружеских </a:t>
            </a:r>
            <a:r>
              <a:rPr lang="ru-RU" dirty="0" smtClean="0"/>
              <a:t>взаимоотношениях.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Предметы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материалы, изготовленные человеком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3220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бумаге,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дереве,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стекле,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резине,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металле,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ткани,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пластмассе и об изготовленных из них изделиях.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Предметы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78742"/>
          </a:xfrm>
        </p:spPr>
        <p:txBody>
          <a:bodyPr/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об электробытовых </a:t>
            </a:r>
            <a:r>
              <a:rPr lang="ru-RU" dirty="0" smtClean="0"/>
              <a:t>приборах,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предметах </a:t>
            </a:r>
            <a:r>
              <a:rPr lang="ru-RU" dirty="0" smtClean="0"/>
              <a:t>мебели,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предметах </a:t>
            </a:r>
            <a:r>
              <a:rPr lang="ru-RU" dirty="0" smtClean="0"/>
              <a:t>посуды,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предметах </a:t>
            </a:r>
            <a:r>
              <a:rPr lang="ru-RU" dirty="0" smtClean="0"/>
              <a:t>интерьера,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часах.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9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ФЗ «Об образовании в РФ»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286808" cy="545466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  <a:defRPr/>
            </a:pPr>
            <a:r>
              <a:rPr lang="ru-RU" dirty="0"/>
              <a:t>Р</a:t>
            </a:r>
            <a:r>
              <a:rPr lang="ru-RU" dirty="0" smtClean="0"/>
              <a:t>азные формы образования для детей с ОВЗ;</a:t>
            </a:r>
          </a:p>
          <a:p>
            <a:pPr>
              <a:buFont typeface="Wingdings" charset="2"/>
              <a:buChar char="ü"/>
              <a:defRPr/>
            </a:pPr>
            <a:r>
              <a:rPr lang="ru-RU" dirty="0" smtClean="0"/>
              <a:t>Адаптированная образовательная программа;</a:t>
            </a:r>
          </a:p>
          <a:p>
            <a:pPr>
              <a:buFont typeface="Wingdings" charset="2"/>
              <a:buChar char="ü"/>
              <a:defRPr/>
            </a:pPr>
            <a:r>
              <a:rPr lang="ru-RU" dirty="0" smtClean="0"/>
              <a:t>Услуги ассистента (помощника);</a:t>
            </a:r>
          </a:p>
          <a:p>
            <a:pPr>
              <a:buFont typeface="Wingdings" charset="2"/>
              <a:buChar char="ü"/>
              <a:defRPr/>
            </a:pPr>
            <a:r>
              <a:rPr lang="ru-RU" dirty="0" smtClean="0"/>
              <a:t>Отдельные организации для обучающихся … </a:t>
            </a:r>
            <a:r>
              <a:rPr lang="ru-RU" dirty="0">
                <a:effectLst/>
              </a:rPr>
              <a:t>с умственной отсталостью, с </a:t>
            </a:r>
            <a:r>
              <a:rPr lang="ru-RU" dirty="0" smtClean="0">
                <a:effectLst/>
              </a:rPr>
              <a:t>расстройствами </a:t>
            </a:r>
            <a:r>
              <a:rPr lang="ru-RU" dirty="0">
                <a:effectLst/>
              </a:rPr>
              <a:t>аутистического спектра, со сложными дефектами и других обучающихся с ограниченными возможностями </a:t>
            </a:r>
            <a:endParaRPr lang="ru-RU" dirty="0" smtClean="0"/>
          </a:p>
          <a:p>
            <a:pPr>
              <a:buFont typeface="Wingdings" charset="2"/>
              <a:buChar char="ü"/>
              <a:defRPr/>
            </a:pPr>
            <a:r>
              <a:rPr lang="ru-RU" dirty="0" smtClean="0"/>
              <a:t>Федеральный Государственный образовательный стандарт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0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Квартира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дом, двор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строении </a:t>
            </a:r>
            <a:r>
              <a:rPr lang="ru-RU" dirty="0" smtClean="0"/>
              <a:t>дома,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типах </a:t>
            </a:r>
            <a:r>
              <a:rPr lang="ru-RU" dirty="0" smtClean="0"/>
              <a:t>домов,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местах общего пользования в </a:t>
            </a:r>
            <a:r>
              <a:rPr lang="ru-RU" dirty="0" smtClean="0"/>
              <a:t>доме,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планировке помещений квартиры (дома</a:t>
            </a:r>
            <a:r>
              <a:rPr lang="ru-RU" dirty="0" smtClean="0"/>
              <a:t>),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 smtClean="0"/>
              <a:t>о </a:t>
            </a:r>
            <a:r>
              <a:rPr lang="ru-RU" dirty="0"/>
              <a:t>территории </a:t>
            </a:r>
            <a:r>
              <a:rPr lang="ru-RU" dirty="0" smtClean="0"/>
              <a:t>двора,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коммунальных удобствах </a:t>
            </a:r>
            <a:r>
              <a:rPr lang="ru-RU" dirty="0" smtClean="0"/>
              <a:t>квартиры,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вредных насекомых и грызунах, живущих в </a:t>
            </a:r>
            <a:r>
              <a:rPr lang="ru-RU" dirty="0" smtClean="0"/>
              <a:t>доме. </a:t>
            </a:r>
            <a:endParaRPr lang="ru-RU" dirty="0"/>
          </a:p>
          <a:p>
            <a:pPr marL="137160" indent="0">
              <a:buNone/>
            </a:pPr>
            <a:r>
              <a:rPr lang="ru-RU" u="sng" dirty="0"/>
              <a:t>Формирование </a:t>
            </a:r>
            <a:r>
              <a:rPr lang="ru-RU" u="sng" dirty="0" smtClean="0"/>
              <a:t>умения: </a:t>
            </a:r>
          </a:p>
          <a:p>
            <a:pPr>
              <a:buFont typeface="Wingdings" charset="2"/>
              <a:buChar char="ü"/>
            </a:pPr>
            <a:r>
              <a:rPr lang="ru-RU" dirty="0"/>
              <a:t>сообщать свой </a:t>
            </a:r>
            <a:r>
              <a:rPr lang="ru-RU" dirty="0" smtClean="0"/>
              <a:t>адрес,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вести </a:t>
            </a:r>
            <a:r>
              <a:rPr lang="ru-RU" dirty="0"/>
              <a:t>себя в чрезвычайной </a:t>
            </a:r>
            <a:r>
              <a:rPr lang="ru-RU" dirty="0" smtClean="0"/>
              <a:t>ситуации.</a:t>
            </a:r>
          </a:p>
          <a:p>
            <a:pPr>
              <a:buFont typeface="Wingdings" charset="2"/>
              <a:buChar char="ü"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Город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районах, улицах, площадях, зданиях родного </a:t>
            </a:r>
            <a:r>
              <a:rPr lang="ru-RU" dirty="0" smtClean="0"/>
              <a:t>города,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профессиональной деятельности людей, работающих в городских </a:t>
            </a:r>
            <a:r>
              <a:rPr lang="ru-RU" dirty="0" smtClean="0"/>
              <a:t>учреждениях,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об </a:t>
            </a:r>
            <a:r>
              <a:rPr lang="ru-RU" dirty="0"/>
              <a:t>истории родного города.</a:t>
            </a:r>
          </a:p>
          <a:p>
            <a:pPr marL="137160" indent="0">
              <a:buNone/>
            </a:pPr>
            <a:r>
              <a:rPr lang="ru-RU" u="sng" dirty="0"/>
              <a:t>Формирование умения соблюдать правила поведения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 общественных </a:t>
            </a:r>
            <a:r>
              <a:rPr lang="ru-RU" dirty="0" smtClean="0"/>
              <a:t>местах,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на </a:t>
            </a:r>
            <a:r>
              <a:rPr lang="ru-RU" dirty="0" smtClean="0"/>
              <a:t>улице.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6713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.Транспорт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8192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наземном транспорте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воздушном транспорте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водном транспорте 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космическом транспорте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профессиональной деятельности людей, работающих на транспорте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об общественном транспорте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специальном транспорте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профессиональной деятельности людей, работающих на специальном </a:t>
            </a:r>
            <a:r>
              <a:rPr lang="ru-RU" dirty="0" smtClean="0"/>
              <a:t>транспорте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357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590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Страна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13305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представления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о России </a:t>
            </a:r>
            <a:r>
              <a:rPr lang="ru-RU" dirty="0"/>
              <a:t>и государственной </a:t>
            </a:r>
            <a:r>
              <a:rPr lang="ru-RU" dirty="0" smtClean="0"/>
              <a:t>символике,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правах и обязанностях гражданина </a:t>
            </a:r>
            <a:r>
              <a:rPr lang="ru-RU" dirty="0" smtClean="0"/>
              <a:t>России,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об исторических событиях </a:t>
            </a:r>
            <a:r>
              <a:rPr lang="ru-RU" dirty="0" smtClean="0"/>
              <a:t>России,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выдающихся людях </a:t>
            </a:r>
            <a:r>
              <a:rPr lang="ru-RU" dirty="0" smtClean="0"/>
              <a:t>России,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странах </a:t>
            </a:r>
            <a:r>
              <a:rPr lang="ru-RU" dirty="0" smtClean="0"/>
              <a:t>мира,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выдающихся </a:t>
            </a:r>
            <a:r>
              <a:rPr lang="ru-RU"/>
              <a:t>людях </a:t>
            </a:r>
            <a:r>
              <a:rPr lang="ru-RU" smtClean="0"/>
              <a:t>мира.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111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3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Традиции, обычаи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2510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представления: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 </a:t>
            </a:r>
            <a:r>
              <a:rPr lang="ru-RU" dirty="0" smtClean="0"/>
              <a:t>празднике,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школьных </a:t>
            </a:r>
            <a:r>
              <a:rPr lang="ru-RU" dirty="0" smtClean="0"/>
              <a:t>традициях,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об атрибутах православной </a:t>
            </a:r>
            <a:r>
              <a:rPr lang="ru-RU" dirty="0" smtClean="0"/>
              <a:t>церкви,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нравственных традициях, принятых в </a:t>
            </a:r>
            <a:r>
              <a:rPr lang="ru-RU" dirty="0" smtClean="0"/>
              <a:t>православии,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 религиях </a:t>
            </a:r>
            <a:r>
              <a:rPr lang="ru-RU" dirty="0" smtClean="0"/>
              <a:t>мира,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об общепринятых традициях на </a:t>
            </a:r>
            <a:r>
              <a:rPr lang="ru-RU" dirty="0" smtClean="0"/>
              <a:t>похоронах.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111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7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1130928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469" t="5379" b="7300"/>
          <a:stretch/>
        </p:blipFill>
        <p:spPr>
          <a:xfrm>
            <a:off x="5272312" y="1000108"/>
            <a:ext cx="3871688" cy="5548385"/>
          </a:xfrm>
          <a:prstGeom prst="rect">
            <a:avLst/>
          </a:prstGeom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0" y="-171400"/>
            <a:ext cx="9396536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«Искусство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</a:t>
            </a: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«Музыка и движение»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908720"/>
            <a:ext cx="5643570" cy="54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Накопление </a:t>
            </a:r>
            <a:r>
              <a:rPr lang="ru-RU" sz="2400" dirty="0"/>
              <a:t>впечатлений и формирование интереса к доступным видам музыкального </a:t>
            </a:r>
            <a:r>
              <a:rPr lang="ru-RU" sz="2400" dirty="0" smtClean="0"/>
              <a:t>искусства;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азвитие </a:t>
            </a:r>
            <a:r>
              <a:rPr lang="ru-RU" sz="2400" dirty="0"/>
              <a:t>слуховых и двигательных восприятий, танцевальных, певческих, хоровых </a:t>
            </a:r>
            <a:r>
              <a:rPr lang="ru-RU" sz="2400" dirty="0" smtClean="0"/>
              <a:t>умений</a:t>
            </a:r>
            <a:r>
              <a:rPr lang="ru-RU" sz="2400" dirty="0"/>
              <a:t>;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освоение </a:t>
            </a:r>
            <a:r>
              <a:rPr lang="ru-RU" sz="2400" dirty="0"/>
              <a:t>игры на доступных музыкальных </a:t>
            </a:r>
            <a:r>
              <a:rPr lang="ru-RU" sz="2400" dirty="0" smtClean="0"/>
              <a:t>инструментах;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ru-RU" sz="2400" dirty="0" smtClean="0"/>
              <a:t>эмоциональное </a:t>
            </a:r>
            <a:r>
              <a:rPr lang="ru-RU" sz="2400" dirty="0"/>
              <a:t>и практическое обогащение опыта в процессе музыкальных занятий, игр, музыкально-танцевальных, вокальных и инструментальных </a:t>
            </a:r>
            <a:r>
              <a:rPr lang="ru-RU" sz="2400" dirty="0" smtClean="0"/>
              <a:t>выступлений</a:t>
            </a:r>
            <a:r>
              <a:rPr lang="ru-RU" sz="2400" dirty="0"/>
              <a:t>;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ru-RU" sz="2400" dirty="0"/>
              <a:t>г</a:t>
            </a:r>
            <a:r>
              <a:rPr lang="ru-RU" sz="2400" dirty="0" smtClean="0"/>
              <a:t>отовность </a:t>
            </a:r>
            <a:r>
              <a:rPr lang="ru-RU" sz="2400" dirty="0"/>
              <a:t>к участию в совместных музыкальных мероприятиях.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814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и движение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869490"/>
          </a:xfrm>
        </p:spPr>
        <p:txBody>
          <a:bodyPr>
            <a:noAutofit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«Слушание  музыки»,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Пение»,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Движение под музыку», </a:t>
            </a:r>
            <a:endParaRPr lang="ru-RU" sz="3200" dirty="0" smtClean="0"/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«</a:t>
            </a:r>
            <a:r>
              <a:rPr lang="ru-RU" sz="3200" dirty="0"/>
              <a:t>Игра на музыкальных инструментах».</a:t>
            </a:r>
          </a:p>
          <a:p>
            <a:pPr marL="137160" indent="0">
              <a:buNone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РАЗДЕЛЫ ПРОГРАММЫ: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5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2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Слушание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643966" cy="557214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умения: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тихое и громкое звучание музыки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определять начало и конец звучания музыки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быструю, умеренную и медленную музыку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узнавать знакомую песню, мелодию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определять характер музыки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высокие и низкие звуки</a:t>
            </a:r>
          </a:p>
          <a:p>
            <a:pPr marL="137160" indent="0">
              <a:buNone/>
            </a:pPr>
            <a:r>
              <a:rPr lang="ru-RU" dirty="0"/>
              <a:t>Формирование представления о песне</a:t>
            </a:r>
          </a:p>
          <a:p>
            <a:pPr marL="137160" indent="0">
              <a:buNone/>
            </a:pPr>
            <a:r>
              <a:rPr lang="ru-RU" dirty="0"/>
              <a:t>Формирование умения: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хоровое и сольное исполнение произведения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определять музыкальный стиль произведения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узнавать оркестр, в исполнении которого звучит музыкальное произведение </a:t>
            </a:r>
          </a:p>
          <a:p>
            <a:pPr marL="137160" indent="0">
              <a:buNone/>
            </a:pPr>
            <a:r>
              <a:rPr lang="ru-RU" dirty="0"/>
              <a:t>Формирование представления о композиторах</a:t>
            </a:r>
          </a:p>
          <a:p>
            <a:pPr marL="137160" indent="0">
              <a:buNone/>
            </a:pPr>
            <a:r>
              <a:rPr lang="ru-RU" dirty="0"/>
              <a:t>Формирование умения соотносить музыкальные образы с персонажами  художественных произведений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3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Пение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95544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подражать характерным звукам во время звучания знакомой песни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подпевать отдельные или повторяющиеся звуки, слоги и слова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подпевать повторяющиеся интонации припева песни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петь слова песни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выразительно петь с соблюдением динамических оттенков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петь в хоре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3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под музыку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80728"/>
            <a:ext cx="8643998" cy="5877272"/>
          </a:xfrm>
        </p:spPr>
        <p:txBody>
          <a:bodyPr>
            <a:noAutofit/>
          </a:bodyPr>
          <a:lstStyle/>
          <a:p>
            <a:pPr marL="137160" indent="0">
              <a:lnSpc>
                <a:spcPct val="80000"/>
              </a:lnSpc>
              <a:buNone/>
            </a:pPr>
            <a:r>
              <a:rPr lang="ru-RU" sz="2400" u="sng" dirty="0" smtClean="0"/>
              <a:t>Формирование </a:t>
            </a:r>
            <a:r>
              <a:rPr lang="ru-RU" sz="2400" u="sng" dirty="0"/>
              <a:t>умения: 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выполнять движения разными частями тела под музыку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начинать движение под музыку с началом ее звучания и заканчивать движение по окончании звучания музыки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двигаться под музыку разного характера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выполнять под музыку действия с предметами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соблюдать последовательность простейших танцевальных движений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передавать простейшие движения знакомых животных 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выполнять движения, соответствующие словам песни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соблюдать последовательность движений в соответствии с исполняемой ролью при инсценировке песни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двигаться под музыку в медленном, умеренном и быстром темпе 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изменять движение под музыку</a:t>
            </a:r>
          </a:p>
          <a:p>
            <a:pPr lvl="0">
              <a:lnSpc>
                <a:spcPct val="80000"/>
              </a:lnSpc>
              <a:buFont typeface="Wingdings" charset="2"/>
              <a:buChar char="ü"/>
            </a:pPr>
            <a:r>
              <a:rPr lang="ru-RU" sz="2400" dirty="0"/>
              <a:t>выполнять танцевальные движения в </a:t>
            </a:r>
            <a:r>
              <a:rPr lang="ru-RU" sz="2400" dirty="0" smtClean="0"/>
              <a:t>паре.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19.12.2014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44176"/>
            <a:ext cx="8568952" cy="470916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SzPct val="90000"/>
              <a:buFont typeface="+mj-lt"/>
              <a:buAutoNum type="arabicPeriod"/>
            </a:pPr>
            <a:r>
              <a:rPr lang="ru-RU" dirty="0" smtClean="0"/>
              <a:t>№ 1598 «Об </a:t>
            </a:r>
            <a:r>
              <a:rPr lang="ru-RU" dirty="0"/>
              <a:t>утверждении федерального государственного </a:t>
            </a:r>
            <a:r>
              <a:rPr lang="ru-RU" dirty="0" smtClean="0"/>
              <a:t>образовательного</a:t>
            </a:r>
            <a:r>
              <a:rPr lang="ru-RU" dirty="0"/>
              <a:t> </a:t>
            </a:r>
            <a:r>
              <a:rPr lang="ru-RU" dirty="0" smtClean="0"/>
              <a:t>стандарта </a:t>
            </a:r>
            <a:r>
              <a:rPr lang="ru-RU" u="sng" dirty="0"/>
              <a:t>начального общего образования обучающихся с ограниченными возможностями </a:t>
            </a:r>
            <a:r>
              <a:rPr lang="ru-RU" u="sng" dirty="0" smtClean="0"/>
              <a:t>здоровья</a:t>
            </a:r>
            <a:r>
              <a:rPr lang="ru-RU" dirty="0" smtClean="0"/>
              <a:t>»;</a:t>
            </a:r>
          </a:p>
          <a:p>
            <a:pPr marL="651510" indent="-514350">
              <a:buSzPct val="90000"/>
              <a:buFont typeface="+mj-lt"/>
              <a:buAutoNum type="arabicPeriod"/>
            </a:pPr>
            <a:endParaRPr lang="ru-RU" dirty="0" smtClean="0"/>
          </a:p>
          <a:p>
            <a:pPr marL="651510" indent="-514350">
              <a:buClrTx/>
              <a:buSzPct val="90000"/>
              <a:buFont typeface="+mj-lt"/>
              <a:buAutoNum type="arabicPeriod"/>
            </a:pPr>
            <a:r>
              <a:rPr lang="ru-RU" dirty="0" smtClean="0"/>
              <a:t>№1599 «Об </a:t>
            </a:r>
            <a:r>
              <a:rPr lang="ru-RU" dirty="0"/>
              <a:t>утверждении федерального государственного </a:t>
            </a:r>
            <a:r>
              <a:rPr lang="ru-RU" dirty="0" smtClean="0"/>
              <a:t>образовательного</a:t>
            </a:r>
            <a:r>
              <a:rPr lang="ru-RU" dirty="0"/>
              <a:t> </a:t>
            </a:r>
            <a:r>
              <a:rPr lang="ru-RU" dirty="0" smtClean="0"/>
              <a:t>стандарта </a:t>
            </a:r>
            <a:r>
              <a:rPr lang="ru-RU" u="sng" dirty="0"/>
              <a:t>образования обучающихся с умственной отсталостью (интеллектуальными нарушениями</a:t>
            </a:r>
            <a:r>
              <a:rPr lang="ru-RU" dirty="0" smtClean="0"/>
              <a:t>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2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на музыкальных инструментах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88840"/>
            <a:ext cx="8715404" cy="489654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</a:t>
            </a:r>
            <a:r>
              <a:rPr lang="ru-RU" u="sng" dirty="0"/>
              <a:t>умения</a:t>
            </a:r>
            <a:r>
              <a:rPr lang="ru-RU" dirty="0"/>
              <a:t>: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различать музыкальные инструменты, сходные и контрастные по звучанию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осваивать приемы игры на музыкальных инструментах, не имеющих звукоряд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играть тихо и громко на музыкальном инструменте      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сопровождать мелодию игрой на музыкальном инструменте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своевременно вступать и заканчивать игру на музыкальном инструменте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осваивать приемы игры на музыкальных инструментах, имеющих звукоряд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сопровождать мелодию ритмичной игрой на музыкальном инструменте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играть в </a:t>
            </a:r>
            <a:r>
              <a:rPr lang="ru-RU" dirty="0" smtClean="0"/>
              <a:t>ансамбле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9433048" cy="93610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«Искусство»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«Изобразительная деятельность»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8884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/>
              <a:t>Накопление впечатлений и формирование интереса к доступным видам изобразительного </a:t>
            </a:r>
            <a:r>
              <a:rPr lang="ru-RU" dirty="0" smtClean="0"/>
              <a:t>искусства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простейших эстетических ориентиров (красиво – не красиво) в практической жизни и их использование в организации обыденной жизни и </a:t>
            </a:r>
            <a:r>
              <a:rPr lang="ru-RU" dirty="0" smtClean="0"/>
              <a:t>праздника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доступных средств изобразительной деятельности: лепка, рисование, аппликация;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развитие </a:t>
            </a:r>
            <a:r>
              <a:rPr lang="ru-RU" dirty="0"/>
              <a:t>способности к совместной и самостоятельной изобразительной </a:t>
            </a:r>
            <a:r>
              <a:rPr lang="ru-RU" dirty="0" smtClean="0"/>
              <a:t>деятельности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акопление </a:t>
            </a:r>
            <a:r>
              <a:rPr lang="ru-RU" dirty="0"/>
              <a:t>опыта самовыражения в процессе изобразительной деятельности. </a:t>
            </a:r>
          </a:p>
        </p:txBody>
      </p:sp>
      <p:pic>
        <p:nvPicPr>
          <p:cNvPr id="4" name="Изображение 3" descr="Изображение 0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1" y="4721126"/>
            <a:ext cx="3246387" cy="2164258"/>
          </a:xfrm>
          <a:prstGeom prst="rect">
            <a:avLst/>
          </a:prstGeom>
        </p:spPr>
      </p:pic>
      <p:pic>
        <p:nvPicPr>
          <p:cNvPr id="6" name="Изображение 5" descr="S73F203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72066" y="4714885"/>
            <a:ext cx="3633490" cy="214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70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99192"/>
          </a:xfrm>
        </p:spPr>
        <p:txBody>
          <a:bodyPr>
            <a:normAutofit/>
          </a:bodyPr>
          <a:lstStyle/>
          <a:p>
            <a:pPr marL="880110" indent="-742950">
              <a:buSzPct val="90000"/>
              <a:buFont typeface="+mj-lt"/>
              <a:buAutoNum type="arabicPeriod"/>
            </a:pPr>
            <a:r>
              <a:rPr lang="ru-RU" sz="3600" dirty="0" smtClean="0"/>
              <a:t>Аппликация</a:t>
            </a:r>
          </a:p>
          <a:p>
            <a:pPr marL="880110" indent="-742950">
              <a:buSzPct val="90000"/>
              <a:buFont typeface="+mj-lt"/>
              <a:buAutoNum type="arabicPeriod"/>
            </a:pPr>
            <a:r>
              <a:rPr lang="ru-RU" sz="3600" dirty="0" smtClean="0"/>
              <a:t>Лепка</a:t>
            </a:r>
          </a:p>
          <a:p>
            <a:pPr marL="880110" indent="-742950">
              <a:buSzPct val="90000"/>
              <a:buFont typeface="+mj-lt"/>
              <a:buAutoNum type="arabicPeriod"/>
            </a:pPr>
            <a:r>
              <a:rPr lang="ru-RU" sz="3600" dirty="0" smtClean="0"/>
              <a:t>Рисование</a:t>
            </a:r>
          </a:p>
          <a:p>
            <a:pPr marL="137160" indent="0">
              <a:buSzPct val="90000"/>
              <a:buNone/>
            </a:pP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РАЗДЕЛЫ ПРОГРАММЫ: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5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Аппликация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38521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u="sng" dirty="0" smtClean="0"/>
              <a:t>Формирование умения</a:t>
            </a:r>
            <a:r>
              <a:rPr lang="ru-RU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узнавать </a:t>
            </a:r>
            <a:r>
              <a:rPr lang="ru-RU" dirty="0"/>
              <a:t>и </a:t>
            </a:r>
            <a:r>
              <a:rPr lang="ru-RU" dirty="0" smtClean="0"/>
              <a:t>различать материалы и инструменты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аботать с бумагой (сминать бумагу, отрывать </a:t>
            </a:r>
            <a:r>
              <a:rPr lang="ru-RU" dirty="0"/>
              <a:t>бумагу заданной формы, </a:t>
            </a:r>
            <a:r>
              <a:rPr lang="ru-RU" dirty="0" smtClean="0"/>
              <a:t>размера, сгибать, скручивать </a:t>
            </a:r>
            <a:r>
              <a:rPr lang="ru-RU" dirty="0"/>
              <a:t>лист </a:t>
            </a:r>
            <a:r>
              <a:rPr lang="ru-RU" dirty="0" smtClean="0"/>
              <a:t>бумаги)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бращаться с клеем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выкалывать </a:t>
            </a:r>
            <a:r>
              <a:rPr lang="ru-RU" dirty="0"/>
              <a:t>шилом по </a:t>
            </a:r>
            <a:r>
              <a:rPr lang="ru-RU" dirty="0" smtClean="0"/>
              <a:t>контуру 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разрезать бумагу ножницами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вырезать по контуру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собирать </a:t>
            </a:r>
            <a:r>
              <a:rPr lang="ru-RU" dirty="0"/>
              <a:t>изображение объекта из нескольких деталей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конструировать объект из бумаги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соблюдать последовательность  действий при изготовлении </a:t>
            </a:r>
            <a:r>
              <a:rPr lang="ru-RU" dirty="0" smtClean="0"/>
              <a:t>предметной, декоративной, </a:t>
            </a:r>
            <a:r>
              <a:rPr lang="ru-RU" dirty="0"/>
              <a:t>сюжетной </a:t>
            </a:r>
            <a:r>
              <a:rPr lang="ru-RU" dirty="0" smtClean="0"/>
              <a:t>аппликации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07154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2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Лепка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42014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sz="3400" u="sng" dirty="0" smtClean="0"/>
              <a:t>Формирование умения</a:t>
            </a:r>
            <a:r>
              <a:rPr lang="ru-RU" sz="3400" dirty="0" smtClean="0"/>
              <a:t>: </a:t>
            </a:r>
            <a:endParaRPr lang="ru-RU" sz="3400" dirty="0"/>
          </a:p>
          <a:p>
            <a:pPr lvl="0">
              <a:buFont typeface="Wingdings" charset="2"/>
              <a:buChar char="ü"/>
            </a:pPr>
            <a:r>
              <a:rPr lang="ru-RU" sz="3400" dirty="0"/>
              <a:t>р</a:t>
            </a:r>
            <a:r>
              <a:rPr lang="ru-RU" sz="3400" dirty="0" smtClean="0"/>
              <a:t>азличать пластичные </a:t>
            </a:r>
            <a:r>
              <a:rPr lang="ru-RU" sz="3400" dirty="0"/>
              <a:t>материалы и их </a:t>
            </a:r>
            <a:r>
              <a:rPr lang="ru-RU" sz="3400" dirty="0" smtClean="0"/>
              <a:t>свойства, инструменты </a:t>
            </a:r>
            <a:r>
              <a:rPr lang="ru-RU" sz="3400" dirty="0"/>
              <a:t>и приспособления, </a:t>
            </a:r>
            <a:endParaRPr lang="ru-RU" sz="3400" dirty="0" smtClean="0"/>
          </a:p>
          <a:p>
            <a:pPr lvl="0">
              <a:buFont typeface="Wingdings" charset="2"/>
              <a:buChar char="ü"/>
            </a:pPr>
            <a:r>
              <a:rPr lang="ru-RU" sz="3400" dirty="0" smtClean="0"/>
              <a:t>разминать </a:t>
            </a:r>
            <a:r>
              <a:rPr lang="ru-RU" sz="3400" dirty="0"/>
              <a:t>тесто, пластилин, глину</a:t>
            </a:r>
          </a:p>
          <a:p>
            <a:pPr lvl="0">
              <a:buFont typeface="Wingdings" charset="2"/>
              <a:buChar char="ü"/>
            </a:pPr>
            <a:r>
              <a:rPr lang="ru-RU" sz="3400" dirty="0"/>
              <a:t>раскатывать тесто, глину скалкой</a:t>
            </a:r>
          </a:p>
          <a:p>
            <a:pPr lvl="0">
              <a:buFont typeface="Wingdings" charset="2"/>
              <a:buChar char="ü"/>
            </a:pPr>
            <a:r>
              <a:rPr lang="ru-RU" sz="3400" dirty="0"/>
              <a:t>о</a:t>
            </a:r>
            <a:r>
              <a:rPr lang="ru-RU" sz="3400" dirty="0" smtClean="0"/>
              <a:t>трывать, откручивать, отщипывать, </a:t>
            </a:r>
            <a:r>
              <a:rPr lang="ru-RU" sz="3400" dirty="0"/>
              <a:t>отрезать </a:t>
            </a:r>
            <a:r>
              <a:rPr lang="ru-RU" sz="3400" dirty="0" smtClean="0"/>
              <a:t>кусочек </a:t>
            </a:r>
            <a:r>
              <a:rPr lang="ru-RU" sz="3400" dirty="0"/>
              <a:t>материала от целого куска</a:t>
            </a:r>
          </a:p>
          <a:p>
            <a:pPr>
              <a:buFont typeface="Wingdings" charset="2"/>
              <a:buChar char="ü"/>
            </a:pPr>
            <a:r>
              <a:rPr lang="ru-RU" sz="3400" dirty="0" smtClean="0"/>
              <a:t>размазывать </a:t>
            </a:r>
            <a:r>
              <a:rPr lang="ru-RU" sz="3400" dirty="0"/>
              <a:t>пластилин </a:t>
            </a:r>
          </a:p>
          <a:p>
            <a:pPr lvl="0">
              <a:buFont typeface="Wingdings" charset="2"/>
              <a:buChar char="ü"/>
            </a:pPr>
            <a:r>
              <a:rPr lang="ru-RU" sz="3400" dirty="0"/>
              <a:t>п</a:t>
            </a:r>
            <a:r>
              <a:rPr lang="ru-RU" sz="3400" dirty="0" smtClean="0"/>
              <a:t>ридавать форму (катать колбаску, шарик, вырезать, выдавливать и </a:t>
            </a:r>
            <a:r>
              <a:rPr lang="ru-RU" sz="3400" dirty="0" err="1" smtClean="0"/>
              <a:t>др</a:t>
            </a:r>
            <a:r>
              <a:rPr lang="ru-RU" sz="3400" dirty="0" smtClean="0"/>
              <a:t>)</a:t>
            </a:r>
          </a:p>
          <a:p>
            <a:pPr lvl="0">
              <a:buFont typeface="Wingdings" charset="2"/>
              <a:buChar char="ü"/>
            </a:pPr>
            <a:r>
              <a:rPr lang="ru-RU" sz="3400" dirty="0"/>
              <a:t>в</a:t>
            </a:r>
            <a:r>
              <a:rPr lang="ru-RU" sz="3400" dirty="0" smtClean="0"/>
              <a:t>идоизменять форму</a:t>
            </a:r>
            <a:endParaRPr lang="ru-RU" sz="3400" dirty="0"/>
          </a:p>
          <a:p>
            <a:pPr>
              <a:buFont typeface="Wingdings" charset="2"/>
              <a:buChar char="ü"/>
            </a:pPr>
            <a:r>
              <a:rPr lang="ru-RU" sz="3400" dirty="0" smtClean="0"/>
              <a:t>соединять </a:t>
            </a:r>
            <a:r>
              <a:rPr lang="ru-RU" sz="3400" dirty="0"/>
              <a:t>детали изделия разными </a:t>
            </a:r>
            <a:r>
              <a:rPr lang="ru-RU" sz="3400" dirty="0" smtClean="0"/>
              <a:t>способами</a:t>
            </a:r>
            <a:endParaRPr lang="ru-RU" sz="3400" dirty="0"/>
          </a:p>
          <a:p>
            <a:pPr>
              <a:buFont typeface="Wingdings" charset="2"/>
              <a:buChar char="ü"/>
            </a:pPr>
            <a:r>
              <a:rPr lang="ru-RU" sz="3400" dirty="0" smtClean="0"/>
              <a:t>лепить </a:t>
            </a:r>
            <a:r>
              <a:rPr lang="ru-RU" sz="3400" dirty="0"/>
              <a:t>предмет из одной и нескольких частей</a:t>
            </a:r>
          </a:p>
          <a:p>
            <a:pPr>
              <a:buFont typeface="Wingdings" charset="2"/>
              <a:buChar char="ü"/>
            </a:pPr>
            <a:r>
              <a:rPr lang="ru-RU" sz="3400" dirty="0" smtClean="0"/>
              <a:t>оформлять изделия различными декоративными способами</a:t>
            </a:r>
          </a:p>
          <a:p>
            <a:pPr>
              <a:buFont typeface="Wingdings" charset="2"/>
              <a:buChar char="ü"/>
            </a:pPr>
            <a:r>
              <a:rPr lang="ru-RU" sz="3400" dirty="0" smtClean="0"/>
              <a:t>лепить несколько предметов, объединённых сюжетом</a:t>
            </a:r>
            <a:endParaRPr lang="ru-RU" sz="3400" dirty="0"/>
          </a:p>
          <a:p>
            <a:pPr lvl="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85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Рисование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68760"/>
            <a:ext cx="8358246" cy="558924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u="sng" dirty="0" smtClean="0"/>
              <a:t>Формирование умения: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различать </a:t>
            </a:r>
            <a:r>
              <a:rPr lang="ru-RU" dirty="0"/>
              <a:t>материалы и инструменты, используемые для рисования 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оставлять </a:t>
            </a:r>
            <a:r>
              <a:rPr lang="ru-RU" dirty="0"/>
              <a:t>графический след на бумаге, доске, стекле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рисовать </a:t>
            </a:r>
            <a:r>
              <a:rPr lang="ru-RU" dirty="0" smtClean="0"/>
              <a:t>карандашом, кистью </a:t>
            </a:r>
            <a:r>
              <a:rPr lang="ru-RU" dirty="0"/>
              <a:t>(приемы)</a:t>
            </a:r>
          </a:p>
          <a:p>
            <a:pPr lvl="0">
              <a:buFont typeface="Wingdings" charset="2"/>
              <a:buChar char="ü"/>
            </a:pPr>
            <a:r>
              <a:rPr lang="ru-RU" dirty="0" smtClean="0"/>
              <a:t>выбирать </a:t>
            </a:r>
            <a:r>
              <a:rPr lang="ru-RU" dirty="0"/>
              <a:t>цвет для рисования</a:t>
            </a:r>
          </a:p>
          <a:p>
            <a:pPr lvl="0">
              <a:buFont typeface="Wingdings" charset="2"/>
              <a:buChar char="ü"/>
            </a:pPr>
            <a:r>
              <a:rPr lang="ru-RU" dirty="0"/>
              <a:t>получать цвет краски путем смешивания красок других цветов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рисовать основные элементы (точки, линии, фигуры)</a:t>
            </a:r>
          </a:p>
          <a:p>
            <a:pPr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исовать в контуре, контур, предмет, орнамент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 smtClean="0"/>
              <a:t>рисовать сюжетный рисунок</a:t>
            </a:r>
            <a:endParaRPr lang="ru-RU" dirty="0"/>
          </a:p>
          <a:p>
            <a:pPr lvl="0">
              <a:buFont typeface="Wingdings" charset="2"/>
              <a:buChar char="ü"/>
            </a:pPr>
            <a:r>
              <a:rPr lang="ru-RU" dirty="0"/>
              <a:t>использовать нетрадиционные техники рисования 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92867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 ОБРАЗОВАТЕЛЬНЫХ ЗАДАЧ: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0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«Физическая культура»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«Адаптивная физкультура»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3456384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charset="2"/>
              <a:buChar char="Ø"/>
            </a:pPr>
            <a:r>
              <a:rPr lang="ru-RU" dirty="0"/>
              <a:t>Развитие восприятия собственного </a:t>
            </a:r>
            <a:r>
              <a:rPr lang="ru-RU" dirty="0" smtClean="0"/>
              <a:t>тела, осознание </a:t>
            </a:r>
            <a:r>
              <a:rPr lang="ru-RU" dirty="0"/>
              <a:t>своих физических возможностей и </a:t>
            </a:r>
            <a:r>
              <a:rPr lang="ru-RU" dirty="0" smtClean="0"/>
              <a:t>ограничений</a:t>
            </a:r>
            <a:r>
              <a:rPr lang="ru-RU" dirty="0"/>
              <a:t>;</a:t>
            </a:r>
            <a:endParaRPr lang="ru-RU" dirty="0" smtClean="0"/>
          </a:p>
          <a:p>
            <a:pPr lvl="0"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доступных способов передвижения (в том  числе с использованием технических средств</a:t>
            </a:r>
            <a:r>
              <a:rPr lang="ru-RU" dirty="0" smtClean="0"/>
              <a:t>);</a:t>
            </a:r>
          </a:p>
          <a:p>
            <a:pPr lvl="0">
              <a:buFont typeface="Wingdings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оотнесение </a:t>
            </a:r>
            <a:r>
              <a:rPr lang="ru-RU" dirty="0"/>
              <a:t>самочувствия с настроением, собственной активностью, самостоятельностью и </a:t>
            </a:r>
            <a:r>
              <a:rPr lang="ru-RU" dirty="0" smtClean="0"/>
              <a:t>независимостью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lvl="0">
              <a:buFont typeface="Wingdings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двигательных навыков, координации движений, физических </a:t>
            </a:r>
            <a:r>
              <a:rPr lang="ru-RU" dirty="0" smtClean="0"/>
              <a:t>качеств;</a:t>
            </a:r>
          </a:p>
          <a:p>
            <a:pPr lvl="0"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доступных видов физкультурно-спортивной дея­тельности: велосипедная езда, ходьба на лыжах</a:t>
            </a:r>
            <a:r>
              <a:rPr lang="ru-RU" dirty="0" smtClean="0"/>
              <a:t>, плавание, </a:t>
            </a:r>
            <a:r>
              <a:rPr lang="ru-RU" dirty="0"/>
              <a:t>спортивные и подвижные игры, туризм и др. </a:t>
            </a:r>
          </a:p>
        </p:txBody>
      </p:sp>
      <p:pic>
        <p:nvPicPr>
          <p:cNvPr id="4" name="Изображение 3" descr="движение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339810"/>
            <a:ext cx="3357586" cy="2518189"/>
          </a:xfrm>
          <a:prstGeom prst="rect">
            <a:avLst/>
          </a:prstGeom>
        </p:spPr>
      </p:pic>
      <p:pic>
        <p:nvPicPr>
          <p:cNvPr id="2" name="Изображение 1" descr="14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11" y="4357695"/>
            <a:ext cx="3333741" cy="2500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8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Адаптивная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/>
              <a:t>Разделы программы: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Коррекционные подвижные игры,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Ф</a:t>
            </a:r>
            <a:r>
              <a:rPr lang="ru-RU" sz="3200" dirty="0" smtClean="0"/>
              <a:t>изическая подготовка,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/>
              <a:t>П</a:t>
            </a:r>
            <a:r>
              <a:rPr lang="ru-RU" sz="3200" dirty="0" smtClean="0"/>
              <a:t>лавание,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Лыжная подготовка,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Велосипедная подготовка,</a:t>
            </a:r>
          </a:p>
          <a:p>
            <a:pPr marL="651510" indent="-514350">
              <a:buSzPct val="90000"/>
              <a:buFont typeface="+mj-lt"/>
              <a:buAutoNum type="arabicPeriod"/>
            </a:pPr>
            <a:r>
              <a:rPr lang="ru-RU" sz="3200" dirty="0" smtClean="0"/>
              <a:t>Туризм</a:t>
            </a:r>
          </a:p>
          <a:p>
            <a:pPr>
              <a:buFont typeface="Wingdings" charset="2"/>
              <a:buChar char="ü"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681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«Технологии».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«Профильный труд».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240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/>
              <a:t>Овладение трудовыми умениями, необходимыми в разных жизненных </a:t>
            </a:r>
            <a:r>
              <a:rPr lang="ru-RU" dirty="0" smtClean="0"/>
              <a:t>сферах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владение </a:t>
            </a:r>
            <a:r>
              <a:rPr lang="ru-RU" dirty="0"/>
              <a:t>умением адекватно применять доступные технологии и освоенные трудовые навыки для социального и трудового </a:t>
            </a:r>
            <a:r>
              <a:rPr lang="ru-RU" dirty="0" smtClean="0"/>
              <a:t>взаимодействия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богащение </a:t>
            </a:r>
            <a:r>
              <a:rPr lang="ru-RU" dirty="0"/>
              <a:t>положительного опыта и установки на активное использование освоенных технологий и навыков для индивидуального жизнеобеспечения, социального развития и помощи близким. </a:t>
            </a:r>
          </a:p>
        </p:txBody>
      </p:sp>
      <p:pic>
        <p:nvPicPr>
          <p:cNvPr id="5" name="Изображение 4" descr="С Николаев полива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221088"/>
            <a:ext cx="3456384" cy="2592288"/>
          </a:xfrm>
          <a:prstGeom prst="rect">
            <a:avLst/>
          </a:prstGeom>
        </p:spPr>
      </p:pic>
      <p:pic>
        <p:nvPicPr>
          <p:cNvPr id="9" name="Изображение 8" descr="Аня ткачество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39090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7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Профильный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66982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 smtClean="0"/>
              <a:t>Основные задачи</a:t>
            </a:r>
            <a:r>
              <a:rPr lang="ru-RU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ru-RU" dirty="0"/>
              <a:t>развитие интереса к трудовой деятельности; </a:t>
            </a:r>
            <a:endParaRPr lang="ru-RU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навыков работы с различными инструментами и оборудованием; </a:t>
            </a:r>
            <a:endParaRPr lang="ru-RU" dirty="0" smtClean="0"/>
          </a:p>
          <a:p>
            <a:pPr>
              <a:buFont typeface="Wingdings" charset="2"/>
              <a:buChar char="ü"/>
            </a:pPr>
            <a:r>
              <a:rPr lang="ru-RU" dirty="0" smtClean="0"/>
              <a:t>освоение </a:t>
            </a:r>
            <a:r>
              <a:rPr lang="ru-RU" dirty="0"/>
              <a:t>отдельных операций и технологий по изготовлению различных изделий, </a:t>
            </a:r>
            <a:r>
              <a:rPr lang="ru-RU" dirty="0" smtClean="0"/>
              <a:t>оказанию услуг, по </a:t>
            </a:r>
            <a:r>
              <a:rPr lang="ru-RU" dirty="0"/>
              <a:t>работе с почвой, с растениям и т.д</a:t>
            </a:r>
            <a:r>
              <a:rPr lang="ru-RU" dirty="0" smtClean="0"/>
              <a:t>.; </a:t>
            </a:r>
          </a:p>
          <a:p>
            <a:pPr>
              <a:buFont typeface="Wingdings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способности трудится продолжительное время, выполняя </a:t>
            </a:r>
            <a:r>
              <a:rPr lang="ru-RU" dirty="0"/>
              <a:t>работу </a:t>
            </a:r>
            <a:r>
              <a:rPr lang="ru-RU" dirty="0" smtClean="0"/>
              <a:t>от начала и до конца, стремление получить качественный продукт.</a:t>
            </a:r>
          </a:p>
          <a:p>
            <a:pPr marL="137160" indent="0">
              <a:buNone/>
            </a:pPr>
            <a:r>
              <a:rPr lang="ru-RU" i="1" dirty="0" smtClean="0"/>
              <a:t>Примерные профили: </a:t>
            </a:r>
          </a:p>
          <a:p>
            <a:pPr marL="137160" indent="0">
              <a:buNone/>
            </a:pPr>
            <a:r>
              <a:rPr lang="ru-RU" dirty="0" smtClean="0"/>
              <a:t>«</a:t>
            </a:r>
            <a:r>
              <a:rPr lang="ru-RU" dirty="0"/>
              <a:t>Полиграфия», «Керамика», «Батик», «Ткачество», «Шитье»,  «Деревообработка», «Растениеводство» </a:t>
            </a:r>
          </a:p>
        </p:txBody>
      </p:sp>
    </p:spTree>
    <p:extLst>
      <p:ext uri="{BB962C8B-B14F-4D97-AF65-F5344CB8AC3E}">
        <p14:creationId xmlns="" xmlns:p14="http://schemas.microsoft.com/office/powerpoint/2010/main" val="11084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80920" cy="15567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Варианты АООП образования обучающихся с умственной отсталостью (интеллектуальными нарушениями) </a:t>
            </a:r>
            <a:endParaRPr lang="ru-RU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8978922"/>
              </p:ext>
            </p:extLst>
          </p:nvPr>
        </p:nvGraphicFramePr>
        <p:xfrm>
          <a:off x="500034" y="2143116"/>
          <a:ext cx="8001056" cy="390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937"/>
                <a:gridCol w="3123119"/>
              </a:tblGrid>
              <a:tr h="10391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Категория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Варианты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АООП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1215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Дети с легкой умственной отсталостью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15586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Дети с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умеренной, тяжелой, глубокой умственной отсталостью, с ТМНР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9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коррекционным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618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u="sng" dirty="0" smtClean="0"/>
              <a:t>Коррекционные курсы</a:t>
            </a:r>
            <a:r>
              <a:rPr lang="ru-RU" b="1" dirty="0" smtClean="0"/>
              <a:t>:</a:t>
            </a:r>
          </a:p>
          <a:p>
            <a:pPr marL="651510" indent="-514350">
              <a:buSzPct val="80000"/>
              <a:buFont typeface="+mj-lt"/>
              <a:buAutoNum type="arabicPeriod"/>
            </a:pPr>
            <a:r>
              <a:rPr lang="ru-RU" dirty="0"/>
              <a:t>Сенсорное развитие</a:t>
            </a:r>
          </a:p>
          <a:p>
            <a:pPr marL="651510" indent="-514350">
              <a:buSzPct val="80000"/>
              <a:buFont typeface="+mj-lt"/>
              <a:buAutoNum type="arabicPeriod"/>
            </a:pPr>
            <a:r>
              <a:rPr lang="ru-RU" dirty="0"/>
              <a:t>Двигательное развитие</a:t>
            </a:r>
          </a:p>
          <a:p>
            <a:pPr marL="651510" indent="-514350">
              <a:buSzPct val="80000"/>
              <a:buFont typeface="+mj-lt"/>
              <a:buAutoNum type="arabicPeriod"/>
            </a:pPr>
            <a:r>
              <a:rPr lang="ru-RU" dirty="0"/>
              <a:t>Предметно-практические действия</a:t>
            </a:r>
          </a:p>
          <a:p>
            <a:pPr marL="651510" indent="-514350">
              <a:buSzPct val="80000"/>
              <a:buFont typeface="+mj-lt"/>
              <a:buAutoNum type="arabicPeriod"/>
            </a:pPr>
            <a:r>
              <a:rPr lang="ru-RU" dirty="0"/>
              <a:t>Альтернативная </a:t>
            </a:r>
            <a:r>
              <a:rPr lang="ru-RU" dirty="0" smtClean="0"/>
              <a:t>коммуникация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84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Сенсорное развитие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24744"/>
            <a:ext cx="4929222" cy="573325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Обогащение чувственного опыта через целенаправленное систематическое воздействие на различные анализаторы.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Развитие 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зрительного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слухового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кинестетического восприятия,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восприятия </a:t>
            </a:r>
            <a:r>
              <a:rPr lang="ru-RU" dirty="0"/>
              <a:t>запаха и </a:t>
            </a:r>
            <a:r>
              <a:rPr lang="ru-RU" dirty="0" smtClean="0"/>
              <a:t>вкуса</a:t>
            </a:r>
          </a:p>
          <a:p>
            <a:pPr marL="137160" indent="0">
              <a:buNone/>
            </a:pPr>
            <a:r>
              <a:rPr lang="ru-RU" dirty="0" smtClean="0"/>
              <a:t>как </a:t>
            </a:r>
            <a:r>
              <a:rPr lang="ru-RU" dirty="0"/>
              <a:t>пропедевтика формирования навыков общения, предметно-практической и познавательной </a:t>
            </a:r>
            <a:r>
              <a:rPr lang="ru-RU" dirty="0" smtClean="0"/>
              <a:t>деятельности</a:t>
            </a:r>
            <a:r>
              <a:rPr lang="ru-RU" dirty="0"/>
              <a:t>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F:\Фото\Выставки 2009\ЦЛП Псков\6 Творить\творить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29256" y="928670"/>
            <a:ext cx="3279308" cy="2807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478575"/>
            <a:ext cx="3213684" cy="3379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4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развитие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15370" cy="5000660"/>
          </a:xfrm>
        </p:spPr>
        <p:txBody>
          <a:bodyPr>
            <a:noAutofit/>
          </a:bodyPr>
          <a:lstStyle/>
          <a:p>
            <a:pPr marL="708660" indent="-571500">
              <a:buAutoNum type="romanUcPeriod"/>
            </a:pPr>
            <a:r>
              <a:rPr lang="ru-RU" sz="3200" b="1" u="sng" dirty="0" smtClean="0"/>
              <a:t>Зрительное </a:t>
            </a:r>
            <a:r>
              <a:rPr lang="ru-RU" sz="3200" b="1" u="sng" dirty="0"/>
              <a:t>восприятие</a:t>
            </a:r>
            <a:r>
              <a:rPr lang="ru-RU" sz="3200" b="1" dirty="0" smtClean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Формирование </a:t>
            </a:r>
            <a:r>
              <a:rPr lang="ru-RU" sz="3200" dirty="0"/>
              <a:t>умений: </a:t>
            </a:r>
          </a:p>
          <a:p>
            <a:pPr>
              <a:buFont typeface="Wingdings" charset="2"/>
              <a:buChar char="ü"/>
            </a:pPr>
            <a:r>
              <a:rPr lang="ru-RU" sz="3200" dirty="0" smtClean="0"/>
              <a:t>фиксировать </a:t>
            </a:r>
            <a:r>
              <a:rPr lang="ru-RU" sz="3200" dirty="0"/>
              <a:t>взгляд на лице </a:t>
            </a:r>
            <a:r>
              <a:rPr lang="ru-RU" sz="3200" dirty="0" smtClean="0"/>
              <a:t>человека, на </a:t>
            </a:r>
            <a:r>
              <a:rPr lang="ru-RU" sz="3200" dirty="0"/>
              <a:t>неподвижном светящемся </a:t>
            </a:r>
            <a:r>
              <a:rPr lang="ru-RU" sz="3200" dirty="0" smtClean="0"/>
              <a:t>предмете, на </a:t>
            </a:r>
            <a:r>
              <a:rPr lang="ru-RU" sz="3200" dirty="0"/>
              <a:t>неподвижном </a:t>
            </a:r>
            <a:r>
              <a:rPr lang="ru-RU" sz="3200" dirty="0" smtClean="0"/>
              <a:t>предмете, 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прослеживать </a:t>
            </a:r>
            <a:r>
              <a:rPr lang="ru-RU" sz="3200" dirty="0"/>
              <a:t>взглядом за движущимся близко расположенным </a:t>
            </a:r>
            <a:r>
              <a:rPr lang="ru-RU" sz="3200" dirty="0" smtClean="0"/>
              <a:t>предметом, за </a:t>
            </a:r>
            <a:r>
              <a:rPr lang="ru-RU" sz="3200" dirty="0"/>
              <a:t>движущимся удаленным объектом</a:t>
            </a:r>
          </a:p>
          <a:p>
            <a:pPr>
              <a:buFont typeface="Wingdings" charset="2"/>
              <a:buChar char="ü"/>
            </a:pPr>
            <a:r>
              <a:rPr lang="ru-RU" sz="3200" dirty="0" smtClean="0"/>
              <a:t>узнавать </a:t>
            </a:r>
            <a:r>
              <a:rPr lang="ru-RU" sz="3200" dirty="0"/>
              <a:t>и различать цвет </a:t>
            </a:r>
            <a:r>
              <a:rPr lang="ru-RU" sz="3200" dirty="0" smtClean="0"/>
              <a:t>объектов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940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49956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II</a:t>
            </a:r>
            <a:r>
              <a:rPr lang="ru-RU" sz="3200" b="1" dirty="0"/>
              <a:t>. </a:t>
            </a:r>
            <a:r>
              <a:rPr lang="ru-RU" sz="3200" b="1" u="sng" dirty="0"/>
              <a:t>Слуховое восприятие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000" dirty="0" smtClean="0"/>
              <a:t>Формирование умений: </a:t>
            </a:r>
            <a:endParaRPr lang="ru-RU" sz="3000" dirty="0"/>
          </a:p>
          <a:p>
            <a:pPr>
              <a:buFont typeface="Wingdings" charset="2"/>
              <a:buChar char="ü"/>
            </a:pPr>
            <a:r>
              <a:rPr lang="ru-RU" sz="3000" dirty="0"/>
              <a:t>локализовать неподвижный (близко расположенный) источник звука, неподвижный (удаленный) источник </a:t>
            </a:r>
            <a:r>
              <a:rPr lang="ru-RU" sz="3000" dirty="0" smtClean="0"/>
              <a:t>звука; </a:t>
            </a:r>
            <a:endParaRPr lang="ru-RU" sz="3000" dirty="0"/>
          </a:p>
          <a:p>
            <a:pPr>
              <a:buFont typeface="Wingdings" charset="2"/>
              <a:buChar char="ü"/>
            </a:pPr>
            <a:r>
              <a:rPr lang="ru-RU" sz="3000" dirty="0"/>
              <a:t>прослеживать за (близко расположенным) перемещающимся источником звука (для детей с нарушениями зрения</a:t>
            </a:r>
            <a:r>
              <a:rPr lang="ru-RU" sz="3000" dirty="0" smtClean="0"/>
              <a:t>);</a:t>
            </a:r>
            <a:endParaRPr lang="ru-RU" sz="3000" dirty="0"/>
          </a:p>
          <a:p>
            <a:pPr>
              <a:buFont typeface="Wingdings" charset="2"/>
              <a:buChar char="ü"/>
            </a:pPr>
            <a:r>
              <a:rPr lang="ru-RU" sz="3000" dirty="0"/>
              <a:t>соотносить звук с его </a:t>
            </a:r>
            <a:r>
              <a:rPr lang="ru-RU" sz="3000" dirty="0" smtClean="0"/>
              <a:t>источником;</a:t>
            </a:r>
            <a:endParaRPr lang="ru-RU" sz="3000" dirty="0"/>
          </a:p>
          <a:p>
            <a:pPr>
              <a:buFont typeface="Wingdings" charset="2"/>
              <a:buChar char="ü"/>
            </a:pPr>
            <a:r>
              <a:rPr lang="ru-RU" sz="3000" dirty="0"/>
              <a:t>находить одинаковые по звучанию объекты</a:t>
            </a:r>
          </a:p>
          <a:p>
            <a:pPr marL="13716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886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858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38065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000" b="1" dirty="0"/>
              <a:t>III</a:t>
            </a:r>
            <a:r>
              <a:rPr lang="ru-RU" sz="3000" b="1" dirty="0"/>
              <a:t>. </a:t>
            </a:r>
            <a:r>
              <a:rPr lang="ru-RU" sz="2800" b="1" dirty="0"/>
              <a:t>Кинестетическое восприятие.</a:t>
            </a:r>
            <a:endParaRPr lang="ru-RU" sz="2800" dirty="0"/>
          </a:p>
          <a:p>
            <a:pPr>
              <a:buFont typeface="Wingdings" charset="2"/>
              <a:buChar char="ü"/>
            </a:pPr>
            <a:r>
              <a:rPr lang="ru-RU" sz="2800" dirty="0"/>
              <a:t>Формирование адекватной эмоционально-двигательной реакции на прикосновения </a:t>
            </a:r>
            <a:r>
              <a:rPr lang="ru-RU" sz="2800" dirty="0" smtClean="0"/>
              <a:t>человека;  </a:t>
            </a:r>
            <a:endParaRPr lang="ru-RU" sz="2800" dirty="0"/>
          </a:p>
          <a:p>
            <a:pPr>
              <a:buFont typeface="Wingdings" charset="2"/>
              <a:buChar char="ü"/>
            </a:pPr>
            <a:r>
              <a:rPr lang="ru-RU" sz="2800" dirty="0"/>
              <a:t>Формирование адекватной реакции на соприкосновение с различными материалами, на вибрацию, исходящую от объектов, на давление на поверхность тела, на положение тела, на изменение положения тела, на положение частей тела, на соприкосновение тела с разными видами </a:t>
            </a:r>
            <a:r>
              <a:rPr lang="ru-RU" sz="2800" dirty="0" smtClean="0"/>
              <a:t>поверхностей;</a:t>
            </a:r>
            <a:endParaRPr lang="ru-RU" sz="2800" dirty="0"/>
          </a:p>
          <a:p>
            <a:pPr>
              <a:buFont typeface="Wingdings" charset="2"/>
              <a:buChar char="ü"/>
            </a:pPr>
            <a:r>
              <a:rPr lang="ru-RU" sz="2800" dirty="0"/>
              <a:t>Формирование умения различать свойства материалов </a:t>
            </a:r>
          </a:p>
        </p:txBody>
      </p:sp>
    </p:spTree>
    <p:extLst>
      <p:ext uri="{BB962C8B-B14F-4D97-AF65-F5344CB8AC3E}">
        <p14:creationId xmlns="" xmlns:p14="http://schemas.microsoft.com/office/powerpoint/2010/main" val="41444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Двигательное 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5143536" cy="55721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отребность в двигательной </a:t>
            </a:r>
            <a:r>
              <a:rPr lang="ru-RU" dirty="0"/>
              <a:t>активности;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/>
              <a:t>развитие имеющихся </a:t>
            </a:r>
            <a:r>
              <a:rPr lang="ru-RU" dirty="0" smtClean="0"/>
              <a:t>движений (в </a:t>
            </a:r>
            <a:r>
              <a:rPr lang="ru-RU" dirty="0"/>
              <a:t>том числе мелкой </a:t>
            </a:r>
            <a:r>
              <a:rPr lang="ru-RU" dirty="0" smtClean="0"/>
              <a:t>моторики) и </a:t>
            </a:r>
            <a:r>
              <a:rPr lang="ru-RU" dirty="0"/>
              <a:t>профилактика прогресса порочных </a:t>
            </a:r>
            <a:r>
              <a:rPr lang="ru-RU" dirty="0" smtClean="0"/>
              <a:t>состояний;</a:t>
            </a:r>
          </a:p>
          <a:p>
            <a:pPr>
              <a:buFont typeface="Wingdings" charset="2"/>
              <a:buChar char="Ø"/>
            </a:pPr>
            <a:r>
              <a:rPr lang="ru-RU" dirty="0"/>
              <a:t>расширение диапазона двигательных </a:t>
            </a:r>
            <a:r>
              <a:rPr lang="ru-RU" dirty="0" smtClean="0"/>
              <a:t>функций: переход </a:t>
            </a:r>
            <a:r>
              <a:rPr lang="ru-RU" dirty="0"/>
              <a:t>из одной позы в </a:t>
            </a:r>
            <a:r>
              <a:rPr lang="ru-RU" dirty="0" smtClean="0"/>
              <a:t>другую, освоение </a:t>
            </a:r>
            <a:r>
              <a:rPr lang="ru-RU" dirty="0"/>
              <a:t>новых способов передвижения (включая передвижение с помощью технических средств реабилитации</a:t>
            </a:r>
            <a:r>
              <a:rPr lang="ru-RU" dirty="0" smtClean="0"/>
              <a:t>), использование двигательных навыков для самообслуживания и др.; 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ориентировка </a:t>
            </a:r>
            <a:r>
              <a:rPr lang="ru-RU" dirty="0"/>
              <a:t>в пространстве;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обогащение </a:t>
            </a:r>
            <a:r>
              <a:rPr lang="ru-RU" dirty="0"/>
              <a:t>сенсомоторного </a:t>
            </a:r>
            <a:r>
              <a:rPr lang="ru-RU" dirty="0" smtClean="0"/>
              <a:t>опыта.</a:t>
            </a:r>
            <a:endParaRPr lang="ru-RU" dirty="0"/>
          </a:p>
        </p:txBody>
      </p:sp>
      <p:pic>
        <p:nvPicPr>
          <p:cNvPr id="4" name="Изображение 4" descr="движение 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57818" y="2357430"/>
            <a:ext cx="3398958" cy="4001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8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Двигательное развитие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186766" cy="424847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b="1" dirty="0"/>
              <a:t>Формирование </a:t>
            </a:r>
            <a:r>
              <a:rPr lang="ru-RU" b="1" dirty="0" smtClean="0"/>
              <a:t>умений</a:t>
            </a:r>
            <a:r>
              <a:rPr lang="ru-RU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удерживать голову, выполнять </a:t>
            </a:r>
            <a:r>
              <a:rPr lang="ru-RU" dirty="0"/>
              <a:t>движения </a:t>
            </a:r>
            <a:r>
              <a:rPr lang="ru-RU" dirty="0" smtClean="0"/>
              <a:t>головой, выполнять </a:t>
            </a:r>
            <a:r>
              <a:rPr lang="ru-RU" dirty="0"/>
              <a:t>движения </a:t>
            </a:r>
            <a:r>
              <a:rPr lang="ru-RU" dirty="0" smtClean="0"/>
              <a:t>руками, движения </a:t>
            </a:r>
            <a:r>
              <a:rPr lang="ru-RU" dirty="0"/>
              <a:t>пальцами </a:t>
            </a:r>
            <a:r>
              <a:rPr lang="ru-RU" dirty="0" smtClean="0"/>
              <a:t>рук, движения плечами, опираться </a:t>
            </a:r>
            <a:r>
              <a:rPr lang="ru-RU" dirty="0"/>
              <a:t>на предплечья и кисти рук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бросать мяч, отбивать </a:t>
            </a:r>
            <a:r>
              <a:rPr lang="ru-RU" dirty="0"/>
              <a:t>мяч от </a:t>
            </a:r>
            <a:r>
              <a:rPr lang="ru-RU" dirty="0" smtClean="0"/>
              <a:t>пола, ловить </a:t>
            </a:r>
            <a:r>
              <a:rPr lang="ru-RU" dirty="0"/>
              <a:t>мяч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изменять </a:t>
            </a:r>
            <a:r>
              <a:rPr lang="ru-RU" dirty="0"/>
              <a:t>позу в положении </a:t>
            </a:r>
            <a:r>
              <a:rPr lang="ru-RU" dirty="0" smtClean="0"/>
              <a:t>лежа, в </a:t>
            </a:r>
            <a:r>
              <a:rPr lang="ru-RU" dirty="0"/>
              <a:t>положении </a:t>
            </a:r>
            <a:r>
              <a:rPr lang="ru-RU" dirty="0" smtClean="0"/>
              <a:t>сидя, в </a:t>
            </a:r>
            <a:r>
              <a:rPr lang="ru-RU" dirty="0"/>
              <a:t>положении стоя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6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Двигательное развитие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59838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/>
              <a:t>Формирование </a:t>
            </a:r>
            <a:r>
              <a:rPr lang="ru-RU" b="1" dirty="0" smtClean="0"/>
              <a:t>умений</a:t>
            </a:r>
            <a:r>
              <a:rPr lang="ru-RU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вставать </a:t>
            </a:r>
            <a:r>
              <a:rPr lang="ru-RU" dirty="0"/>
              <a:t>на </a:t>
            </a:r>
            <a:r>
              <a:rPr lang="ru-RU" dirty="0" smtClean="0"/>
              <a:t>четвереньки, ползать, сидеть, вставать </a:t>
            </a:r>
            <a:r>
              <a:rPr lang="ru-RU" dirty="0"/>
              <a:t>на колени из положения «сидя на пятках</a:t>
            </a:r>
            <a:r>
              <a:rPr lang="ru-RU" dirty="0" smtClean="0"/>
              <a:t>», стоять </a:t>
            </a:r>
            <a:r>
              <a:rPr lang="ru-RU" dirty="0"/>
              <a:t>на </a:t>
            </a:r>
            <a:r>
              <a:rPr lang="ru-RU" dirty="0" smtClean="0"/>
              <a:t>коленях, ходить </a:t>
            </a:r>
            <a:r>
              <a:rPr lang="ru-RU" dirty="0"/>
              <a:t>на </a:t>
            </a:r>
            <a:r>
              <a:rPr lang="ru-RU" dirty="0" smtClean="0"/>
              <a:t>коленях, вставать </a:t>
            </a:r>
            <a:r>
              <a:rPr lang="ru-RU" dirty="0"/>
              <a:t>из положения «стоя на коленях</a:t>
            </a:r>
            <a:r>
              <a:rPr lang="ru-RU" dirty="0" smtClean="0"/>
              <a:t>», стоять, выполнять </a:t>
            </a:r>
            <a:r>
              <a:rPr lang="ru-RU" dirty="0"/>
              <a:t>движения </a:t>
            </a:r>
            <a:r>
              <a:rPr lang="ru-RU" dirty="0" smtClean="0"/>
              <a:t>ногами, 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ходить </a:t>
            </a:r>
            <a:r>
              <a:rPr lang="ru-RU" dirty="0"/>
              <a:t>по ровной и наклонной поверхности, по </a:t>
            </a:r>
            <a:r>
              <a:rPr lang="ru-RU" dirty="0" smtClean="0"/>
              <a:t>лестнице, ходить </a:t>
            </a:r>
            <a:r>
              <a:rPr lang="ru-RU" dirty="0"/>
              <a:t>на носках, пятках, высоко поднимая бедро, захлестывая голень, приставным шагом, широким шагом, в </a:t>
            </a:r>
            <a:r>
              <a:rPr lang="ru-RU" dirty="0" err="1"/>
              <a:t>полуприседе</a:t>
            </a:r>
            <a:r>
              <a:rPr lang="ru-RU" dirty="0"/>
              <a:t>, приседе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бегать</a:t>
            </a:r>
            <a:r>
              <a:rPr lang="ru-RU" dirty="0"/>
              <a:t>, высоко поднимая бедро, захлестывая голень назад, приставным </a:t>
            </a:r>
            <a:r>
              <a:rPr lang="ru-RU" dirty="0" smtClean="0"/>
              <a:t>шагом, прыгать </a:t>
            </a:r>
            <a:r>
              <a:rPr lang="ru-RU" dirty="0"/>
              <a:t>на двух </a:t>
            </a:r>
            <a:r>
              <a:rPr lang="ru-RU" dirty="0" smtClean="0"/>
              <a:t>ногах, прыгать </a:t>
            </a:r>
            <a:r>
              <a:rPr lang="ru-RU" dirty="0"/>
              <a:t>на одной ноге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ударять </a:t>
            </a:r>
            <a:r>
              <a:rPr lang="ru-RU" dirty="0"/>
              <a:t>по мячу </a:t>
            </a:r>
            <a:r>
              <a:rPr lang="ru-RU" dirty="0" smtClean="0"/>
              <a:t>ногой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9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785926"/>
            <a:ext cx="3074621" cy="4611932"/>
          </a:xfrm>
          <a:prstGeom prst="rect">
            <a:avLst/>
          </a:prstGeom>
        </p:spPr>
      </p:pic>
      <p:pic>
        <p:nvPicPr>
          <p:cNvPr id="5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357166"/>
            <a:ext cx="9036496" cy="71095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Предметно-практические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5500726" cy="571501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 smtClean="0"/>
              <a:t>интерес </a:t>
            </a:r>
            <a:r>
              <a:rPr lang="ru-RU" dirty="0"/>
              <a:t>к предметному рукотворному миру;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освоение </a:t>
            </a:r>
            <a:r>
              <a:rPr lang="ru-RU" dirty="0"/>
              <a:t>простых действий с предметами и материалами;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умение </a:t>
            </a:r>
            <a:r>
              <a:rPr lang="ru-RU" dirty="0"/>
              <a:t>следовать определенному порядку (алгоритму/ расписанию) при выполнении предметных действий.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Овладение </a:t>
            </a:r>
            <a:r>
              <a:rPr lang="ru-RU" dirty="0"/>
              <a:t>навыками предметно-практической деятельности как необходимой основой для самообслуживания, коммуникации, изобразительной, бытовой и трудовой деятельности.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30672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1\AppData\Local\Temp\Rar$DI03.375\рамка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Предметно-практические действия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60240"/>
            <a:ext cx="8291264" cy="34849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I</a:t>
            </a:r>
            <a:r>
              <a:rPr lang="ru-RU" sz="3200" b="1" dirty="0"/>
              <a:t>. Действия с материалами.</a:t>
            </a:r>
            <a:endParaRPr lang="ru-RU" sz="3200" dirty="0"/>
          </a:p>
          <a:p>
            <a:pPr>
              <a:buFont typeface="Wingdings" charset="2"/>
              <a:buChar char="ü"/>
            </a:pPr>
            <a:r>
              <a:rPr lang="ru-RU" sz="3200" dirty="0"/>
              <a:t>Формирование </a:t>
            </a:r>
            <a:r>
              <a:rPr lang="ru-RU" sz="3200" dirty="0" smtClean="0"/>
              <a:t>умений сминать, разрывать, размазывать, разминать, пересыпать, переливать, наматывать материал</a:t>
            </a:r>
          </a:p>
          <a:p>
            <a:endParaRPr lang="ru-RU" sz="3200" dirty="0"/>
          </a:p>
          <a:p>
            <a:pPr>
              <a:buFont typeface="Wingdings" charset="2"/>
              <a:buChar char="ü"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514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7289</Words>
  <PresentationFormat>Экран (4:3)</PresentationFormat>
  <Paragraphs>1262</Paragraphs>
  <Slides>130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130</vt:i4>
      </vt:variant>
    </vt:vector>
  </HeadingPairs>
  <TitlesOfParts>
    <vt:vector size="132" baseType="lpstr">
      <vt:lpstr>Тема Office</vt:lpstr>
      <vt:lpstr>Документ</vt:lpstr>
      <vt:lpstr>«Организационно-методические вопросы обеспечения образовательного процесса для детей с ТМНР  (тяжелыми множественными нарушениями развития)» </vt:lpstr>
      <vt:lpstr>Слайд 2</vt:lpstr>
      <vt:lpstr>ПЛАН ЗАСЕДАНИЯ:</vt:lpstr>
      <vt:lpstr>Реестр примерных основных общеобразовательных программ</vt:lpstr>
      <vt:lpstr>Международная Конвенция  «О правах инвалидов»</vt:lpstr>
      <vt:lpstr>Федеральные правовые акты</vt:lpstr>
      <vt:lpstr>ФЗ «Об образовании в РФ»</vt:lpstr>
      <vt:lpstr>Приказы Минобрнауки России от 19.12.2014</vt:lpstr>
      <vt:lpstr>Варианты АООП образования обучающихся с умственной отсталостью (интеллектуальными нарушениями) </vt:lpstr>
      <vt:lpstr>Организация образования</vt:lpstr>
      <vt:lpstr>Слайд 11</vt:lpstr>
      <vt:lpstr>I. Целевой раздел </vt:lpstr>
      <vt:lpstr>II. Содержательный раздел АООП </vt:lpstr>
      <vt:lpstr>2.1. Программа формирования базовых  учебных действий</vt:lpstr>
      <vt:lpstr>2.2. Программы по предметам и коррекционным курсам</vt:lpstr>
      <vt:lpstr>III. Организационный раздел </vt:lpstr>
      <vt:lpstr>I. Целевой раздел.  1.1. Пояснительная записка</vt:lpstr>
      <vt:lpstr>Слайд 18</vt:lpstr>
      <vt:lpstr>Особые образовательные потребности детей с ТМНР</vt:lpstr>
      <vt:lpstr>Принципы и подходы к формированию АООП</vt:lpstr>
      <vt:lpstr>Принципы и подходы к формированию АООП</vt:lpstr>
      <vt:lpstr>1.2. Планируемые (возможные) результаты освоения обучающимися АООП</vt:lpstr>
      <vt:lpstr>1.3. Система оценки достижений обучающимися планируемых результатов освоения АООП</vt:lpstr>
      <vt:lpstr>II. Содержательный раздел АООП </vt:lpstr>
      <vt:lpstr>2.1. Программа формирования базовых  учебных действий</vt:lpstr>
      <vt:lpstr>2.2. Программы по предметам и коррекционным курсам</vt:lpstr>
      <vt:lpstr> Предметная область: «Язык и речевая практика», Предмет: речь и альтернативная (дополнительная) коммуникация</vt:lpstr>
      <vt:lpstr>Предмет - речь и альтернативная (дополнительная) коммуникация</vt:lpstr>
      <vt:lpstr>1.1. Коммуникация  с использованием вербальных средств</vt:lpstr>
      <vt:lpstr>Слайд 30</vt:lpstr>
      <vt:lpstr>2. Развитие речи средствами вербальной и невербальной коммуникации  </vt:lpstr>
      <vt:lpstr>2.1. Импрессивная речь</vt:lpstr>
      <vt:lpstr>2.2. Экспрессивная речь</vt:lpstr>
      <vt:lpstr>2.3. Экспрессия с использованием средств невербальной коммуникации </vt:lpstr>
      <vt:lpstr>3.1. Чтение и письмо глобальное чтение</vt:lpstr>
      <vt:lpstr>3.2. Чтение и письмо начальные навыки чтения и письма</vt:lpstr>
      <vt:lpstr>Предметная область: «Математика», Предмет: «Математические представления»</vt:lpstr>
      <vt:lpstr>Предмет - математические представления</vt:lpstr>
      <vt:lpstr>1. Количественные представления</vt:lpstr>
      <vt:lpstr>2. Представления о форме</vt:lpstr>
      <vt:lpstr>4. Временные представления</vt:lpstr>
      <vt:lpstr>5. Представления о величине</vt:lpstr>
      <vt:lpstr>3. Предметная область: «Окружающий мир»  3.1. Предмет: «Окружающий природный мир»</vt:lpstr>
      <vt:lpstr>Окружающий природный мир</vt:lpstr>
      <vt:lpstr>1. Временные представления</vt:lpstr>
      <vt:lpstr>2. Животный мир</vt:lpstr>
      <vt:lpstr>3. Растительный мир</vt:lpstr>
      <vt:lpstr>4. Объекты неживой природы</vt:lpstr>
      <vt:lpstr>3. Предметная область: «Окружающий мир» 3.2. Предмет: Человек</vt:lpstr>
      <vt:lpstr>Человек</vt:lpstr>
      <vt:lpstr>1. Представления о себе</vt:lpstr>
      <vt:lpstr>2. Семья</vt:lpstr>
      <vt:lpstr>3. Гигиена тела</vt:lpstr>
      <vt:lpstr>Обращение с одеждой и обувью </vt:lpstr>
      <vt:lpstr>Прием пищи </vt:lpstr>
      <vt:lpstr>Туалет</vt:lpstr>
      <vt:lpstr>Прием пищи </vt:lpstr>
      <vt:lpstr>3. Предметная область: «Окружающий мир». 3.3. Предмет: «Домоводство»</vt:lpstr>
      <vt:lpstr>Домоводство</vt:lpstr>
      <vt:lpstr>1. Обращение с кухонным инвентарем</vt:lpstr>
      <vt:lpstr>2. Покупки</vt:lpstr>
      <vt:lpstr>3. Приготовление пищи</vt:lpstr>
      <vt:lpstr>4. Уход за вещами</vt:lpstr>
      <vt:lpstr>5. Уборка помещений и территории</vt:lpstr>
      <vt:lpstr>3. Предметная область: «Окружающий мир». 3.4. Предмет: «Окружающий социальный мир»</vt:lpstr>
      <vt:lpstr>Окружающий социальный мир</vt:lpstr>
      <vt:lpstr>1. Школа</vt:lpstr>
      <vt:lpstr>2. Предметы и материалы, изготовленные человеком</vt:lpstr>
      <vt:lpstr>3. Предметы быта</vt:lpstr>
      <vt:lpstr>4. Квартира, дом, двор</vt:lpstr>
      <vt:lpstr>5. Город</vt:lpstr>
      <vt:lpstr>6.Транспорт</vt:lpstr>
      <vt:lpstr>7. Страна</vt:lpstr>
      <vt:lpstr>8.Традиции, обычаи</vt:lpstr>
      <vt:lpstr>4. Предметная область: «Искусство» 4.1. Предмет: «Музыка и движение»</vt:lpstr>
      <vt:lpstr>Музыка и движение</vt:lpstr>
      <vt:lpstr>1. Слушание</vt:lpstr>
      <vt:lpstr>2. Пение</vt:lpstr>
      <vt:lpstr>3. Движение под музыку</vt:lpstr>
      <vt:lpstr>4. Игра на музыкальных инструментах</vt:lpstr>
      <vt:lpstr>4. Предметная область: «Искусство» 4.2. Предмет: «Изобразительная деятельность»</vt:lpstr>
      <vt:lpstr>Изобразительная деятельность</vt:lpstr>
      <vt:lpstr>1. Аппликация</vt:lpstr>
      <vt:lpstr>2. Лепка</vt:lpstr>
      <vt:lpstr>3. Рисование</vt:lpstr>
      <vt:lpstr>5. Предметная область: «Физическая культура»  Предмет: «Адаптивная физкультура»</vt:lpstr>
      <vt:lpstr>Адаптивная физкультура</vt:lpstr>
      <vt:lpstr>5. Предметная область: «Технологии». Предмет: «Профильный труд».</vt:lpstr>
      <vt:lpstr>Профильный труд</vt:lpstr>
      <vt:lpstr>Программы  по коррекционным курсам</vt:lpstr>
      <vt:lpstr>1. Сенсорное развитие</vt:lpstr>
      <vt:lpstr>Сенсорное развитие</vt:lpstr>
      <vt:lpstr>Сенсорное развитие</vt:lpstr>
      <vt:lpstr>Сенсорное развитие</vt:lpstr>
      <vt:lpstr>Двигательное развитие</vt:lpstr>
      <vt:lpstr>Двигательное развитие</vt:lpstr>
      <vt:lpstr>Двигательное развитие</vt:lpstr>
      <vt:lpstr>Предметно-практические действия</vt:lpstr>
      <vt:lpstr>Предметно-практические действия</vt:lpstr>
      <vt:lpstr>Предметно-практические действия</vt:lpstr>
      <vt:lpstr>Предметно-практические действия</vt:lpstr>
      <vt:lpstr>Альтернативная и дополнительная коммуникация</vt:lpstr>
      <vt:lpstr>Альтернативная коммуникация</vt:lpstr>
      <vt:lpstr>Коррекционно-развивающие занятия </vt:lpstr>
      <vt:lpstr>Коррекционно-развивающие занятия </vt:lpstr>
      <vt:lpstr> 2.3. Программа нравственного воспитания </vt:lpstr>
      <vt:lpstr>2.4. Программа формирования экологической культуры, здорового и безопасного образа жизни</vt:lpstr>
      <vt:lpstr>2.5. Программа внеурочной деятельности</vt:lpstr>
      <vt:lpstr>Примеры программ внеурочной деятельности</vt:lpstr>
      <vt:lpstr>III. Организационный раздел </vt:lpstr>
      <vt:lpstr>  3.1. Учебный план  </vt:lpstr>
      <vt:lpstr>Слайд 112</vt:lpstr>
      <vt:lpstr>Слайд 113</vt:lpstr>
      <vt:lpstr>3.2. Система специальных условий реализации АООП</vt:lpstr>
      <vt:lpstr>Структура СИПР включает:</vt:lpstr>
      <vt:lpstr>1. Общие сведения о ребёнке</vt:lpstr>
      <vt:lpstr>2.1 Оценка развития обучающегося до  разработки программы </vt:lpstr>
      <vt:lpstr>2.2. Содержание оценки развития обучающегося для разработки СИПР </vt:lpstr>
      <vt:lpstr>4. Содержание образования </vt:lpstr>
      <vt:lpstr>5. Условия реализации потребности в уходе и присмотре:</vt:lpstr>
      <vt:lpstr>6. Программа внеурочной деятельности</vt:lpstr>
      <vt:lpstr>7. Перечень специалистов, участвующих в разработке и реализации СИПР</vt:lpstr>
      <vt:lpstr>Слайд 123</vt:lpstr>
      <vt:lpstr>Программа сотрудничества с семьей</vt:lpstr>
      <vt:lpstr>9. Перечень необходимых технических средств общего и индивидуального назначения, дидактических материалов</vt:lpstr>
      <vt:lpstr>10. Формы и способы оценки результативности освоения СИПР</vt:lpstr>
      <vt:lpstr>10.1 Средства мониторинга и оценки динамики обучения</vt:lpstr>
      <vt:lpstr>10.2. Средства мониторинга и оценки динамики обучения</vt:lpstr>
      <vt:lpstr>17 февраля в 15.00 ч.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158</cp:revision>
  <dcterms:created xsi:type="dcterms:W3CDTF">2016-12-07T03:18:02Z</dcterms:created>
  <dcterms:modified xsi:type="dcterms:W3CDTF">2016-12-15T07:29:09Z</dcterms:modified>
</cp:coreProperties>
</file>